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91" r:id="rId4"/>
    <p:sldId id="258" r:id="rId5"/>
    <p:sldId id="261" r:id="rId6"/>
    <p:sldId id="262" r:id="rId7"/>
    <p:sldId id="292" r:id="rId8"/>
    <p:sldId id="270" r:id="rId9"/>
    <p:sldId id="263" r:id="rId10"/>
    <p:sldId id="269" r:id="rId11"/>
    <p:sldId id="265" r:id="rId12"/>
    <p:sldId id="266" r:id="rId13"/>
    <p:sldId id="267" r:id="rId14"/>
    <p:sldId id="293" r:id="rId15"/>
    <p:sldId id="268" r:id="rId16"/>
    <p:sldId id="271" r:id="rId17"/>
    <p:sldId id="275" r:id="rId18"/>
    <p:sldId id="272" r:id="rId19"/>
    <p:sldId id="294" r:id="rId20"/>
    <p:sldId id="288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296" r:id="rId32"/>
    <p:sldId id="273" r:id="rId33"/>
    <p:sldId id="289" r:id="rId34"/>
    <p:sldId id="276" r:id="rId35"/>
    <p:sldId id="277" r:id="rId36"/>
    <p:sldId id="281" r:id="rId37"/>
    <p:sldId id="282" r:id="rId38"/>
    <p:sldId id="283" r:id="rId39"/>
    <p:sldId id="290" r:id="rId40"/>
    <p:sldId id="274" r:id="rId41"/>
    <p:sldId id="285" r:id="rId42"/>
    <p:sldId id="286" r:id="rId43"/>
    <p:sldId id="280" r:id="rId44"/>
    <p:sldId id="295" r:id="rId45"/>
    <p:sldId id="259" r:id="rId46"/>
    <p:sldId id="260" r:id="rId4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06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2013/5/30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2013/5/30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2013/5/30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2013/5/30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upload.wikimedia.org/wikipedia/commons/5/57/Dijkstra_Animation.gi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Netexapmple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 smtClean="0"/>
              <a:t>A High-Throughput Path Metric for Multi-Hop Wireless Routing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8596" y="5286388"/>
            <a:ext cx="8286808" cy="1151968"/>
          </a:xfrm>
        </p:spPr>
        <p:txBody>
          <a:bodyPr>
            <a:normAutofit/>
          </a:bodyPr>
          <a:lstStyle/>
          <a:p>
            <a:pPr algn="ctr"/>
            <a:r>
              <a:rPr lang="en-US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微軟正黑體" pitchFamily="34" charset="-120"/>
              </a:rPr>
              <a:t>Group 4</a:t>
            </a:r>
          </a:p>
          <a:p>
            <a:pPr algn="ctr"/>
            <a:r>
              <a:rPr lang="en-US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微軟正黑體" pitchFamily="34" charset="-120"/>
              </a:rPr>
              <a:t>499415130	601415010	 601441045</a:t>
            </a:r>
          </a:p>
          <a:p>
            <a:pPr algn="ctr"/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itchFamily="34" charset="-120"/>
              </a:rPr>
              <a:t>王維寬</a:t>
            </a:r>
            <a:r>
              <a:rPr lang="en-US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itchFamily="34" charset="-120"/>
              </a:rPr>
              <a:t>		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itchFamily="34" charset="-120"/>
              </a:rPr>
              <a:t>林奕丞</a:t>
            </a:r>
            <a:r>
              <a:rPr lang="en-US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itchFamily="34" charset="-120"/>
              </a:rPr>
              <a:t>		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itchFamily="34" charset="-120"/>
              </a:rPr>
              <a:t>鄭賜福</a:t>
            </a:r>
            <a:endParaRPr lang="zh-TW" alt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TW" altLang="en-US" sz="20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42910" y="2428869"/>
            <a:ext cx="7643866" cy="5715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Douglas S. J. De </a:t>
            </a:r>
            <a:r>
              <a:rPr kumimoji="0" lang="en-US" altLang="zh-TW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Couto</a:t>
            </a:r>
            <a:r>
              <a:rPr kumimoji="0" lang="en-US" altLang="zh-TW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zh-TW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     Daniel </a:t>
            </a:r>
            <a:r>
              <a:rPr lang="en-US" altLang="zh-TW" sz="25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Aguayo</a:t>
            </a:r>
            <a:endParaRPr lang="en-US" altLang="zh-TW" sz="25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85720" y="4071942"/>
            <a:ext cx="8572560" cy="57150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M.I.T Computer Science and Artificial</a:t>
            </a:r>
            <a:r>
              <a:rPr kumimoji="0" lang="en-US" altLang="zh-TW" sz="2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Intelligent Laboratory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42910" y="2500306"/>
            <a:ext cx="7643866" cy="104139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John </a:t>
            </a:r>
            <a:r>
              <a:rPr lang="en-US" altLang="zh-TW" sz="25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Bicket</a:t>
            </a:r>
            <a:r>
              <a:rPr lang="en-US" altLang="zh-TW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	     Robert Morris</a:t>
            </a:r>
            <a:endParaRPr kumimoji="0" lang="zh-TW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85720" y="4071942"/>
            <a:ext cx="8572560" cy="92869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MobiCom</a:t>
            </a:r>
            <a:r>
              <a:rPr lang="en-US" altLang="zh-TW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’03, September 14-19, 2003, San Diego,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California, USA.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Test-Bed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/>
          <a:lstStyle/>
          <a:p>
            <a:r>
              <a:rPr lang="en-US" altLang="zh-TW" dirty="0" smtClean="0"/>
              <a:t>Node positions :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865288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Path Throughputs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4857784" cy="498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Distribution of Path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/>
          <a:lstStyle/>
          <a:p>
            <a:r>
              <a:rPr lang="en-US" altLang="zh-TW" dirty="0" smtClean="0"/>
              <a:t>Route from node 23 to node 36.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5643602" cy="392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Link Loss Ratio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1627"/>
          <a:stretch>
            <a:fillRect/>
          </a:stretch>
        </p:blipFill>
        <p:spPr bwMode="auto">
          <a:xfrm>
            <a:off x="214282" y="1785926"/>
            <a:ext cx="863745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Performance</a:t>
            </a:r>
            <a:endParaRPr lang="en-US" altLang="zh-TW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altLang="zh-TW" sz="1000" dirty="0" smtClean="0"/>
          </a:p>
          <a:p>
            <a:r>
              <a:rPr lang="en-US" altLang="zh-TW" dirty="0" smtClean="0"/>
              <a:t>EXT Metric Design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Section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/>
              <a:t>The Metric</a:t>
            </a:r>
          </a:p>
          <a:p>
            <a:r>
              <a:rPr lang="en-US" altLang="zh-TW" dirty="0" smtClean="0"/>
              <a:t>ETX’s Characteristics </a:t>
            </a:r>
          </a:p>
          <a:p>
            <a:r>
              <a:rPr lang="en-US" altLang="zh-TW" dirty="0" smtClean="0"/>
              <a:t>Delivery Ratio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The Metric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/>
              <a:t>The ETX must account :</a:t>
            </a:r>
            <a:endParaRPr lang="en-US" altLang="zh-TW" sz="1000" dirty="0" smtClean="0"/>
          </a:p>
          <a:p>
            <a:pPr lvl="1"/>
            <a:endParaRPr lang="en-US" altLang="zh-TW" sz="200" dirty="0" smtClean="0"/>
          </a:p>
          <a:p>
            <a:pPr lvl="1"/>
            <a:r>
              <a:rPr lang="en-US" altLang="zh-TW" dirty="0" smtClean="0"/>
              <a:t>Link loss ratio</a:t>
            </a:r>
          </a:p>
          <a:p>
            <a:pPr lvl="1"/>
            <a:endParaRPr lang="en-US" altLang="zh-TW" sz="200" dirty="0" smtClean="0"/>
          </a:p>
          <a:p>
            <a:pPr lvl="1"/>
            <a:endParaRPr lang="en-US" altLang="zh-TW" sz="200" dirty="0" smtClean="0"/>
          </a:p>
          <a:p>
            <a:pPr lvl="1"/>
            <a:r>
              <a:rPr lang="en-US" altLang="zh-TW" dirty="0" smtClean="0"/>
              <a:t>Asymmetric loss ratio</a:t>
            </a:r>
          </a:p>
          <a:p>
            <a:pPr lvl="1"/>
            <a:endParaRPr lang="en-US" altLang="zh-TW" sz="200" dirty="0" smtClean="0"/>
          </a:p>
          <a:p>
            <a:pPr lvl="1"/>
            <a:r>
              <a:rPr lang="en-US" altLang="zh-TW" dirty="0" smtClean="0"/>
              <a:t>Interference</a:t>
            </a:r>
          </a:p>
          <a:p>
            <a:pPr lvl="1"/>
            <a:endParaRPr lang="en-US" altLang="zh-TW" sz="1000" dirty="0" smtClean="0"/>
          </a:p>
          <a:p>
            <a:r>
              <a:rPr lang="en-US" altLang="zh-TW" dirty="0" smtClean="0"/>
              <a:t>The metric formula 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>
              <a:buNone/>
            </a:pPr>
            <a:endParaRPr lang="en-US" altLang="zh-TW" sz="200" dirty="0" smtClean="0"/>
          </a:p>
          <a:p>
            <a:pPr lvl="1"/>
            <a:r>
              <a:rPr lang="en-US" altLang="zh-TW" dirty="0" err="1" smtClean="0"/>
              <a:t>d</a:t>
            </a:r>
            <a:r>
              <a:rPr lang="en-US" altLang="zh-TW" baseline="-25000" dirty="0" err="1" smtClean="0"/>
              <a:t>f</a:t>
            </a:r>
            <a:r>
              <a:rPr lang="en-US" altLang="zh-TW" dirty="0" smtClean="0"/>
              <a:t> is  the forward delivery ratio</a:t>
            </a:r>
          </a:p>
          <a:p>
            <a:pPr lvl="1"/>
            <a:endParaRPr lang="en-US" altLang="zh-TW" sz="200" dirty="0" smtClean="0"/>
          </a:p>
          <a:p>
            <a:pPr lvl="1"/>
            <a:r>
              <a:rPr lang="en-US" altLang="zh-TW" dirty="0" err="1" smtClean="0"/>
              <a:t>d</a:t>
            </a:r>
            <a:r>
              <a:rPr lang="en-US" altLang="zh-TW" baseline="-25000" dirty="0" err="1" smtClean="0"/>
              <a:t>r</a:t>
            </a:r>
            <a:r>
              <a:rPr lang="en-US" altLang="zh-TW" dirty="0" smtClean="0"/>
              <a:t> is the reverse delivery ratio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86256"/>
            <a:ext cx="2143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ETX’s Characteristics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/>
          <a:lstStyle/>
          <a:p>
            <a:r>
              <a:rPr lang="en-US" altLang="zh-TW" dirty="0" smtClean="0"/>
              <a:t>ETX is based on delivery ratio.</a:t>
            </a:r>
          </a:p>
          <a:p>
            <a:endParaRPr lang="en-US" altLang="zh-TW" sz="1000" dirty="0" smtClean="0"/>
          </a:p>
          <a:p>
            <a:r>
              <a:rPr lang="en-US" altLang="zh-TW" dirty="0" smtClean="0"/>
              <a:t>ETX detects and handles asymmetry.</a:t>
            </a:r>
          </a:p>
          <a:p>
            <a:endParaRPr lang="en-US" altLang="zh-TW" sz="1000" dirty="0" smtClean="0"/>
          </a:p>
          <a:p>
            <a:r>
              <a:rPr lang="en-US" altLang="zh-TW" dirty="0" smtClean="0"/>
              <a:t>ETX use link loss ratio to make decision of route.</a:t>
            </a:r>
          </a:p>
          <a:p>
            <a:endParaRPr lang="en-US" altLang="zh-TW" sz="1000" dirty="0" smtClean="0"/>
          </a:p>
          <a:p>
            <a:r>
              <a:rPr lang="en-US" altLang="zh-TW" dirty="0" smtClean="0"/>
              <a:t>ETX penalize route with more hops.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Delivery Ratio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/>
          <a:lstStyle/>
          <a:p>
            <a:r>
              <a:rPr lang="en-US" altLang="zh-TW" dirty="0" smtClean="0"/>
              <a:t>The delivery ratio formula 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l-GR" altLang="zh-TW" dirty="0" smtClean="0"/>
              <a:t>τ</a:t>
            </a:r>
            <a:r>
              <a:rPr lang="en-US" altLang="zh-TW" dirty="0" smtClean="0"/>
              <a:t> is average period</a:t>
            </a:r>
          </a:p>
          <a:p>
            <a:pPr lvl="1"/>
            <a:endParaRPr lang="en-US" altLang="zh-TW" sz="200" dirty="0" smtClean="0"/>
          </a:p>
          <a:p>
            <a:pPr lvl="1"/>
            <a:r>
              <a:rPr lang="en-US" altLang="zh-TW" dirty="0" smtClean="0"/>
              <a:t>w is the during seconds</a:t>
            </a:r>
          </a:p>
          <a:p>
            <a:pPr lvl="1"/>
            <a:endParaRPr lang="en-US" altLang="zh-TW" sz="800" dirty="0" smtClean="0"/>
          </a:p>
          <a:p>
            <a:pPr lvl="1"/>
            <a:r>
              <a:rPr lang="en-US" altLang="zh-TW" dirty="0" smtClean="0"/>
              <a:t>t is any time</a:t>
            </a:r>
          </a:p>
          <a:p>
            <a:pPr lvl="1"/>
            <a:endParaRPr lang="en-US" altLang="zh-TW" sz="800" dirty="0" smtClean="0"/>
          </a:p>
          <a:p>
            <a:pPr lvl="1"/>
            <a:r>
              <a:rPr lang="en-US" altLang="zh-TW" dirty="0" smtClean="0"/>
              <a:t>Count(t-w, t) is the number of probes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14554"/>
            <a:ext cx="2657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Performance</a:t>
            </a:r>
            <a:endParaRPr lang="en-US" altLang="zh-TW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EXT Metric Design</a:t>
            </a:r>
          </a:p>
          <a:p>
            <a:endParaRPr lang="en-US" altLang="zh-TW" sz="1000" dirty="0" smtClean="0"/>
          </a:p>
          <a:p>
            <a:r>
              <a:rPr lang="en-US" altLang="zh-TW" dirty="0" smtClean="0"/>
              <a:t>Implementation</a:t>
            </a:r>
          </a:p>
          <a:p>
            <a:endParaRPr lang="en-US" altLang="zh-TW" sz="1000" dirty="0" smtClean="0"/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sz="1000" dirty="0" smtClean="0"/>
          </a:p>
          <a:p>
            <a:r>
              <a:rPr lang="en-US" altLang="zh-TW" smtClean="0"/>
              <a:t>Performance</a:t>
            </a:r>
            <a:endParaRPr lang="en-US" altLang="zh-TW" dirty="0" smtClean="0"/>
          </a:p>
          <a:p>
            <a:endParaRPr lang="en-US" altLang="zh-TW" sz="1000" dirty="0" smtClean="0"/>
          </a:p>
          <a:p>
            <a:r>
              <a:rPr lang="en-US" altLang="zh-TW" dirty="0" smtClean="0"/>
              <a:t>EXT Metric Design</a:t>
            </a:r>
          </a:p>
          <a:p>
            <a:endParaRPr lang="en-US" altLang="zh-TW" sz="1000" dirty="0" smtClean="0"/>
          </a:p>
          <a:p>
            <a:r>
              <a:rPr lang="en-US" altLang="zh-TW" dirty="0" smtClean="0"/>
              <a:t>Implementation</a:t>
            </a:r>
          </a:p>
          <a:p>
            <a:endParaRPr lang="en-US" altLang="zh-TW" sz="1000" dirty="0" smtClean="0"/>
          </a:p>
          <a:p>
            <a:r>
              <a:rPr lang="en-US" altLang="zh-TW" dirty="0" smtClean="0"/>
              <a:t>Evaluation</a:t>
            </a:r>
          </a:p>
          <a:p>
            <a:endParaRPr lang="en-US" altLang="zh-TW" sz="1000" dirty="0" smtClean="0"/>
          </a:p>
          <a:p>
            <a:r>
              <a:rPr lang="en-US" altLang="zh-TW" dirty="0" smtClean="0"/>
              <a:t>Conclusions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Operation of DSDV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/>
              <a:t>DSDV is a distance-vector protocol, which uses sequence numbers to ensure freshness, and a settling time mechanism to avoid unnecessarily propagating routes with inferior metrics.</a:t>
            </a:r>
            <a:endParaRPr lang="zh-TW" altLang="en-US" dirty="0" smtClean="0"/>
          </a:p>
          <a:p>
            <a:endParaRPr lang="en-US" altLang="zh-TW" dirty="0" smtClean="0"/>
          </a:p>
          <a:p>
            <a:pPr marL="635508" lvl="1" indent="-342900">
              <a:buAutoNum type="arabicPeriod"/>
            </a:pPr>
            <a:r>
              <a:rPr lang="en-US" altLang="zh-TW" dirty="0" smtClean="0"/>
              <a:t>Full dumps</a:t>
            </a:r>
          </a:p>
          <a:p>
            <a:pPr marL="635508" lvl="1" indent="-342900">
              <a:buNone/>
            </a:pPr>
            <a:r>
              <a:rPr lang="en-US" altLang="zh-TW" dirty="0" smtClean="0"/>
              <a:t>2. Incremental</a:t>
            </a:r>
          </a:p>
          <a:p>
            <a:pPr marL="635508" lvl="1" indent="-342900">
              <a:buNone/>
            </a:pPr>
            <a:r>
              <a:rPr lang="en-US" altLang="zh-TW" dirty="0" smtClean="0"/>
              <a:t>3. Bellman-Ford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Bellman-Ford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Picture 3" descr="File:Dijkstra Anima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285992"/>
            <a:ext cx="4392488" cy="344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Entry of DSDV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472518" cy="2214578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AutoNum type="arabicPeriod"/>
            </a:pPr>
            <a:r>
              <a:rPr lang="en-US" altLang="zh-TW" dirty="0" smtClean="0"/>
              <a:t>the destination’s </a:t>
            </a:r>
            <a:r>
              <a:rPr lang="en-US" altLang="zh-TW" dirty="0" err="1" smtClean="0"/>
              <a:t>identiﬁer</a:t>
            </a:r>
            <a:r>
              <a:rPr lang="en-US" altLang="zh-TW" dirty="0" smtClean="0"/>
              <a:t> (IP address),</a:t>
            </a:r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en-US" altLang="zh-TW" dirty="0" smtClean="0"/>
              <a:t>the next hop on the route to that destination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the latest  sequence number heard for that destination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the metric. </a:t>
            </a:r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r>
              <a:rPr lang="en-US" altLang="zh-TW" dirty="0" smtClean="0"/>
              <a:t>A node forwards packets to the next hop </a:t>
            </a:r>
            <a:r>
              <a:rPr lang="en-US" altLang="zh-TW" dirty="0" err="1" smtClean="0"/>
              <a:t>speciﬁed</a:t>
            </a:r>
            <a:r>
              <a:rPr lang="en-US" altLang="zh-TW" dirty="0" smtClean="0"/>
              <a:t> by the current contents of its routing table</a:t>
            </a:r>
            <a:endParaRPr lang="zh-TW" altLang="en-US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190936"/>
              </p:ext>
            </p:extLst>
          </p:nvPr>
        </p:nvGraphicFramePr>
        <p:xfrm>
          <a:off x="1428728" y="4714884"/>
          <a:ext cx="6480720" cy="1737360"/>
        </p:xfrm>
        <a:graphic>
          <a:graphicData uri="http://schemas.openxmlformats.org/drawingml/2006/table">
            <a:tbl>
              <a:tblPr/>
              <a:tblGrid>
                <a:gridCol w="1296144"/>
                <a:gridCol w="1296144"/>
                <a:gridCol w="1296144"/>
                <a:gridCol w="1296144"/>
                <a:gridCol w="1296144"/>
              </a:tblGrid>
              <a:tr h="4960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Destination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Next Hop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Number of Hops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Sequence Number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Install Time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effectLst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 46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>
                          <a:effectLst/>
                        </a:rPr>
                        <a:t>001000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 36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>
                          <a:effectLst/>
                        </a:rPr>
                        <a:t>001200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>
                          <a:effectLst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 28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effectLst/>
                        </a:rPr>
                        <a:t>001500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Network">
            <a:hlinkClick r:id="rId2" tooltip="Network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643314"/>
            <a:ext cx="3333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Entry of DSDV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When a node receives another node’s route advertisement broadcast, it updates its own route entries as follows. Suppose node X</a:t>
            </a:r>
          </a:p>
          <a:p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en-US" altLang="zh-TW" dirty="0" smtClean="0"/>
              <a:t>If n is newer than the sequence number in X’s current entry for the destination</a:t>
            </a:r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en-US" altLang="zh-TW" dirty="0" smtClean="0"/>
              <a:t>if the sequence number is the same, but the metric is better than the current  route’s.</a:t>
            </a:r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en-US" altLang="zh-TW" dirty="0" smtClean="0"/>
              <a:t>If X has no route to the destination, it accepts the new route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WST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Each route entry has an associated weighted settling time (WST).</a:t>
            </a:r>
          </a:p>
          <a:p>
            <a:pPr>
              <a:buNone/>
            </a:pPr>
            <a:endParaRPr lang="en-US" altLang="zh-TW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The settling time of a route entry with a given sequence number is the amount of time between when a route with the sequence number was </a:t>
            </a:r>
            <a:r>
              <a:rPr lang="en-US" altLang="zh-TW" dirty="0" err="1" smtClean="0"/>
              <a:t>ﬁrst</a:t>
            </a:r>
            <a:r>
              <a:rPr lang="en-US" altLang="zh-TW" dirty="0" smtClean="0"/>
              <a:t> received, and the time when the best route with the same sequence number was received.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Triggered update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Whenever a node replaces a route entry with a newly received entry, it propagates the new route to its neighbors by sending a triggered update which contains only the changed information. </a:t>
            </a:r>
          </a:p>
          <a:p>
            <a:endParaRPr lang="en-US" altLang="zh-TW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In order to  avoid  an explosion of broadcasts. triggered updates are not sent until at least  2WST has passed since </a:t>
            </a:r>
            <a:r>
              <a:rPr lang="en-US" altLang="zh-TW" dirty="0" err="1" smtClean="0"/>
              <a:t>ﬁrst</a:t>
            </a:r>
            <a:r>
              <a:rPr lang="en-US" altLang="zh-TW" dirty="0" smtClean="0"/>
              <a:t> hearing the current sequence number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Change to DSCV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AutoNum type="arabicPeriod"/>
            </a:pPr>
            <a:r>
              <a:rPr lang="en-US" altLang="zh-TW" dirty="0" smtClean="0"/>
              <a:t>the waiting time before advertising a route should start when the </a:t>
            </a:r>
            <a:r>
              <a:rPr lang="en-US" altLang="zh-TW" dirty="0" err="1" smtClean="0"/>
              <a:t>ﬁrst</a:t>
            </a:r>
            <a:r>
              <a:rPr lang="en-US" altLang="zh-TW" dirty="0" smtClean="0"/>
              <a:t> route of each sequence number is heard.</a:t>
            </a:r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en-US" altLang="zh-TW" dirty="0" smtClean="0"/>
              <a:t>does not use link level feedback (i.e. 802.11b transmission failures) to detect broken links and produce broken-route messages.</a:t>
            </a:r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en-US" altLang="zh-TW" dirty="0" smtClean="0"/>
              <a:t>Triggered updates contain only the changed routes, and full dumps are only sent at the full dump period</a:t>
            </a:r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en-US" altLang="zh-TW" dirty="0" smtClean="0"/>
              <a:t>The </a:t>
            </a:r>
            <a:r>
              <a:rPr lang="en-US" altLang="zh-TW" dirty="0" err="1" smtClean="0"/>
              <a:t>ﬁnal</a:t>
            </a:r>
            <a:r>
              <a:rPr lang="en-US" altLang="zh-TW" dirty="0" smtClean="0"/>
              <a:t> change (called delay-use) is that a route is not used until it is allowed to be advertised. That is, a new route is not used until 2WST has expired since its sequence number was </a:t>
            </a:r>
            <a:r>
              <a:rPr lang="en-US" altLang="zh-TW" dirty="0" err="1" smtClean="0"/>
              <a:t>ﬁrst</a:t>
            </a:r>
            <a:r>
              <a:rPr lang="en-US" altLang="zh-TW" dirty="0" smtClean="0"/>
              <a:t> heard.</a:t>
            </a:r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r>
              <a:rPr lang="en-US" altLang="zh-TW" dirty="0" smtClean="0">
                <a:solidFill>
                  <a:schemeClr val="tx2"/>
                </a:solidFill>
              </a:rPr>
              <a:t>The purpose of the last change is to prevent DSDV from using routes with bad metrics.</a:t>
            </a:r>
            <a:endParaRPr lang="zh-TW" altLang="en-US" dirty="0" smtClean="0">
              <a:solidFill>
                <a:schemeClr val="tx2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85786" y="642918"/>
            <a:ext cx="35283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err="1" smtClean="0"/>
              <a:t>handle_route_ad</a:t>
            </a:r>
            <a:r>
              <a:rPr lang="en-US" altLang="zh-TW" sz="1600" dirty="0" smtClean="0"/>
              <a:t>(Packet p) {</a:t>
            </a:r>
          </a:p>
          <a:p>
            <a:r>
              <a:rPr lang="en-US" altLang="zh-TW" sz="1600" dirty="0" err="1" smtClean="0"/>
              <a:t>foreach</a:t>
            </a:r>
            <a:r>
              <a:rPr lang="en-US" altLang="zh-TW" sz="1600" dirty="0" smtClean="0"/>
              <a:t> Route r in p do</a:t>
            </a:r>
          </a:p>
          <a:p>
            <a:r>
              <a:rPr lang="en-US" altLang="zh-TW" sz="1600" dirty="0" err="1" smtClean="0"/>
              <a:t>handle_update</a:t>
            </a:r>
            <a:r>
              <a:rPr lang="en-US" altLang="zh-TW" sz="1600" dirty="0" smtClean="0"/>
              <a:t>(r)</a:t>
            </a:r>
          </a:p>
          <a:p>
            <a:r>
              <a:rPr lang="en-US" altLang="zh-TW" sz="1600" dirty="0" smtClean="0"/>
              <a:t>}</a:t>
            </a:r>
          </a:p>
          <a:p>
            <a:r>
              <a:rPr lang="en-US" altLang="zh-TW" sz="1600" dirty="0" err="1" smtClean="0"/>
              <a:t>handle_update</a:t>
            </a:r>
            <a:r>
              <a:rPr lang="en-US" altLang="zh-TW" sz="1600" dirty="0" smtClean="0"/>
              <a:t>(Route r) {</a:t>
            </a:r>
          </a:p>
          <a:p>
            <a:endParaRPr lang="en-US" altLang="zh-TW" sz="1600" dirty="0" smtClean="0"/>
          </a:p>
          <a:p>
            <a:r>
              <a:rPr lang="en-US" altLang="zh-TW" sz="1600" dirty="0" smtClean="0"/>
              <a:t>// </a:t>
            </a:r>
            <a:r>
              <a:rPr lang="en-US" altLang="zh-TW" sz="1600" dirty="0" err="1" smtClean="0"/>
              <a:t>curr</a:t>
            </a:r>
            <a:r>
              <a:rPr lang="en-US" altLang="zh-TW" sz="1600" dirty="0" smtClean="0"/>
              <a:t>[]: best route for current  </a:t>
            </a:r>
            <a:r>
              <a:rPr lang="en-US" altLang="zh-TW" sz="1600" dirty="0" err="1" smtClean="0"/>
              <a:t>seq</a:t>
            </a:r>
            <a:endParaRPr lang="en-US" altLang="zh-TW" sz="1600" dirty="0" smtClean="0"/>
          </a:p>
          <a:p>
            <a:r>
              <a:rPr lang="en-US" altLang="zh-TW" sz="1600" dirty="0" smtClean="0"/>
              <a:t>// old[]: best route for previous </a:t>
            </a:r>
            <a:r>
              <a:rPr lang="en-US" altLang="zh-TW" sz="1600" dirty="0" err="1" smtClean="0"/>
              <a:t>seq</a:t>
            </a:r>
            <a:endParaRPr lang="en-US" altLang="zh-TW" sz="1600" dirty="0" smtClean="0"/>
          </a:p>
          <a:p>
            <a:r>
              <a:rPr lang="en-US" altLang="zh-TW" sz="1600" dirty="0" smtClean="0"/>
              <a:t>// add link-metric to </a:t>
            </a:r>
            <a:r>
              <a:rPr lang="en-US" altLang="zh-TW" sz="1600" dirty="0" err="1" smtClean="0"/>
              <a:t>r.metric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en-US" altLang="zh-TW" sz="1600" dirty="0" err="1" smtClean="0"/>
              <a:t>update_metric</a:t>
            </a:r>
            <a:r>
              <a:rPr lang="en-US" altLang="zh-TW" sz="1600" dirty="0" smtClean="0"/>
              <a:t>(r);</a:t>
            </a:r>
          </a:p>
          <a:p>
            <a:endParaRPr lang="en-US" altLang="zh-TW" sz="1600" dirty="0" smtClean="0"/>
          </a:p>
          <a:p>
            <a:r>
              <a:rPr lang="en-US" altLang="zh-TW" sz="1600" dirty="0" smtClean="0"/>
              <a:t>if (r.seq == </a:t>
            </a:r>
            <a:r>
              <a:rPr lang="en-US" altLang="zh-TW" sz="1600" dirty="0" err="1" smtClean="0"/>
              <a:t>curr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r.dest</a:t>
            </a:r>
            <a:r>
              <a:rPr lang="en-US" altLang="zh-TW" sz="1600" dirty="0" smtClean="0"/>
              <a:t>].</a:t>
            </a:r>
            <a:r>
              <a:rPr lang="en-US" altLang="zh-TW" sz="1600" dirty="0" err="1" smtClean="0"/>
              <a:t>seq</a:t>
            </a:r>
            <a:r>
              <a:rPr lang="en-US" altLang="zh-TW" sz="1600" dirty="0" smtClean="0"/>
              <a:t> &amp;&amp; </a:t>
            </a:r>
            <a:r>
              <a:rPr lang="en-US" altLang="zh-TW" sz="1600" dirty="0" err="1" smtClean="0"/>
              <a:t>r.metric</a:t>
            </a:r>
            <a:r>
              <a:rPr lang="en-US" altLang="zh-TW" sz="1600" dirty="0" smtClean="0"/>
              <a:t> &lt; </a:t>
            </a:r>
            <a:r>
              <a:rPr lang="en-US" altLang="zh-TW" sz="1600" dirty="0" err="1" smtClean="0"/>
              <a:t>curr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r.dest</a:t>
            </a:r>
            <a:r>
              <a:rPr lang="en-US" altLang="zh-TW" sz="1600" dirty="0" smtClean="0"/>
              <a:t>].metric) {</a:t>
            </a:r>
          </a:p>
          <a:p>
            <a:r>
              <a:rPr lang="en-US" altLang="zh-TW" sz="1600" dirty="0" err="1" smtClean="0"/>
              <a:t>curr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r.dest</a:t>
            </a:r>
            <a:r>
              <a:rPr lang="en-US" altLang="zh-TW" sz="1600" dirty="0" smtClean="0"/>
              <a:t>] = r;</a:t>
            </a:r>
          </a:p>
          <a:p>
            <a:r>
              <a:rPr lang="en-US" altLang="zh-TW" sz="1600" dirty="0" err="1" smtClean="0"/>
              <a:t>curr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r.dest</a:t>
            </a:r>
            <a:r>
              <a:rPr lang="en-US" altLang="zh-TW" sz="1600" dirty="0" smtClean="0"/>
              <a:t>].</a:t>
            </a:r>
            <a:r>
              <a:rPr lang="en-US" altLang="zh-TW" sz="1600" dirty="0" err="1" smtClean="0"/>
              <a:t>best_time</a:t>
            </a:r>
            <a:r>
              <a:rPr lang="en-US" altLang="zh-TW" sz="1600" dirty="0" smtClean="0"/>
              <a:t> = now;</a:t>
            </a:r>
          </a:p>
          <a:p>
            <a:r>
              <a:rPr lang="en-US" altLang="zh-TW" sz="1600" dirty="0" err="1" smtClean="0"/>
              <a:t>schedule_triggered_update</a:t>
            </a:r>
            <a:r>
              <a:rPr lang="en-US" altLang="zh-TW" sz="1600" dirty="0" smtClean="0"/>
              <a:t>(r);</a:t>
            </a:r>
          </a:p>
          <a:p>
            <a:endParaRPr lang="en-US" altLang="zh-TW" sz="1600" dirty="0" smtClean="0"/>
          </a:p>
          <a:p>
            <a:r>
              <a:rPr lang="en-US" altLang="zh-TW" sz="1600" dirty="0" smtClean="0"/>
              <a:t>} else if (</a:t>
            </a:r>
            <a:r>
              <a:rPr lang="en-US" altLang="zh-TW" sz="1600" dirty="0" err="1" smtClean="0"/>
              <a:t>r.seq</a:t>
            </a:r>
            <a:r>
              <a:rPr lang="en-US" altLang="zh-TW" sz="1600" dirty="0" smtClean="0"/>
              <a:t> &gt; </a:t>
            </a:r>
            <a:r>
              <a:rPr lang="en-US" altLang="zh-TW" sz="1600" dirty="0" err="1" smtClean="0"/>
              <a:t>curr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r.dest</a:t>
            </a:r>
            <a:r>
              <a:rPr lang="en-US" altLang="zh-TW" sz="1600" dirty="0" smtClean="0"/>
              <a:t>].</a:t>
            </a:r>
            <a:r>
              <a:rPr lang="en-US" altLang="zh-TW" sz="1600" dirty="0" err="1" smtClean="0"/>
              <a:t>seq</a:t>
            </a:r>
            <a:r>
              <a:rPr lang="en-US" altLang="zh-TW" sz="1600" dirty="0" smtClean="0"/>
              <a:t>) {</a:t>
            </a:r>
          </a:p>
          <a:p>
            <a:r>
              <a:rPr lang="en-US" altLang="zh-TW" sz="1600" dirty="0" smtClean="0"/>
              <a:t>// save best route of last </a:t>
            </a:r>
            <a:r>
              <a:rPr lang="en-US" altLang="zh-TW" sz="1600" dirty="0" err="1" smtClean="0"/>
              <a:t>seq</a:t>
            </a:r>
            <a:r>
              <a:rPr lang="en-US" altLang="zh-TW" sz="1600" dirty="0" smtClean="0"/>
              <a:t> no</a:t>
            </a:r>
          </a:p>
          <a:p>
            <a:r>
              <a:rPr lang="en-US" altLang="zh-TW" sz="1600" dirty="0" smtClean="0"/>
              <a:t>old[</a:t>
            </a:r>
            <a:r>
              <a:rPr lang="en-US" altLang="zh-TW" sz="1600" dirty="0" err="1" smtClean="0"/>
              <a:t>r.dest</a:t>
            </a:r>
            <a:r>
              <a:rPr lang="en-US" altLang="zh-TW" sz="1600" dirty="0" smtClean="0"/>
              <a:t>] = </a:t>
            </a:r>
            <a:r>
              <a:rPr lang="en-US" altLang="zh-TW" sz="1600" dirty="0" err="1" smtClean="0"/>
              <a:t>curr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r.dest</a:t>
            </a:r>
            <a:r>
              <a:rPr lang="en-US" altLang="zh-TW" sz="1600" dirty="0" smtClean="0"/>
              <a:t>];</a:t>
            </a:r>
          </a:p>
          <a:p>
            <a:r>
              <a:rPr lang="en-US" altLang="zh-TW" sz="1600" dirty="0" err="1" smtClean="0"/>
              <a:t>curr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r.dest</a:t>
            </a:r>
            <a:r>
              <a:rPr lang="en-US" altLang="zh-TW" sz="1600" dirty="0" smtClean="0"/>
              <a:t>] = r;</a:t>
            </a:r>
          </a:p>
          <a:p>
            <a:r>
              <a:rPr lang="en-US" altLang="zh-TW" sz="1600" dirty="0" err="1" smtClean="0"/>
              <a:t>curr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r.dest</a:t>
            </a:r>
            <a:r>
              <a:rPr lang="en-US" altLang="zh-TW" sz="1600" dirty="0" smtClean="0"/>
              <a:t>].</a:t>
            </a:r>
            <a:r>
              <a:rPr lang="en-US" altLang="zh-TW" sz="1600" dirty="0" err="1" smtClean="0"/>
              <a:t>first_time</a:t>
            </a:r>
            <a:r>
              <a:rPr lang="en-US" altLang="zh-TW" sz="1600" dirty="0" smtClean="0"/>
              <a:t> = now;</a:t>
            </a:r>
          </a:p>
          <a:p>
            <a:r>
              <a:rPr lang="en-US" altLang="zh-TW" sz="1600" dirty="0" err="1" smtClean="0"/>
              <a:t>curr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r.dest</a:t>
            </a:r>
            <a:r>
              <a:rPr lang="en-US" altLang="zh-TW" sz="1600" dirty="0" smtClean="0"/>
              <a:t>].</a:t>
            </a:r>
            <a:r>
              <a:rPr lang="en-US" altLang="zh-TW" sz="1600" dirty="0" err="1" smtClean="0"/>
              <a:t>best_time</a:t>
            </a:r>
            <a:r>
              <a:rPr lang="en-US" altLang="zh-TW" sz="1600" dirty="0" smtClean="0"/>
              <a:t> = now;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072066" y="785794"/>
            <a:ext cx="3550972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// update settling time</a:t>
            </a:r>
          </a:p>
          <a:p>
            <a:r>
              <a:rPr lang="en-US" altLang="zh-TW" sz="1600" dirty="0" err="1" smtClean="0"/>
              <a:t>old_wst</a:t>
            </a:r>
            <a:r>
              <a:rPr lang="en-US" altLang="zh-TW" sz="1600" dirty="0" smtClean="0"/>
              <a:t> = old[</a:t>
            </a:r>
            <a:r>
              <a:rPr lang="en-US" altLang="zh-TW" sz="1600" dirty="0" err="1" smtClean="0"/>
              <a:t>r.dest</a:t>
            </a:r>
            <a:r>
              <a:rPr lang="en-US" altLang="zh-TW" sz="1600" dirty="0" smtClean="0"/>
              <a:t>].</a:t>
            </a:r>
            <a:r>
              <a:rPr lang="en-US" altLang="zh-TW" sz="1600" dirty="0" err="1" smtClean="0"/>
              <a:t>wst</a:t>
            </a:r>
            <a:r>
              <a:rPr lang="en-US" altLang="zh-TW" sz="1600" dirty="0" smtClean="0"/>
              <a:t>;</a:t>
            </a:r>
          </a:p>
          <a:p>
            <a:r>
              <a:rPr lang="en-US" altLang="zh-TW" sz="1600" dirty="0" err="1" smtClean="0"/>
              <a:t>best_t</a:t>
            </a:r>
            <a:r>
              <a:rPr lang="en-US" altLang="zh-TW" sz="1600" dirty="0" smtClean="0"/>
              <a:t> = old[</a:t>
            </a:r>
            <a:r>
              <a:rPr lang="en-US" altLang="zh-TW" sz="1600" dirty="0" err="1" smtClean="0"/>
              <a:t>r.dest</a:t>
            </a:r>
            <a:r>
              <a:rPr lang="en-US" altLang="zh-TW" sz="1600" dirty="0" smtClean="0"/>
              <a:t>].</a:t>
            </a:r>
            <a:r>
              <a:rPr lang="en-US" altLang="zh-TW" sz="1600" dirty="0" err="1" smtClean="0"/>
              <a:t>best_time</a:t>
            </a:r>
            <a:r>
              <a:rPr lang="en-US" altLang="zh-TW" sz="1600" dirty="0" smtClean="0"/>
              <a:t>;</a:t>
            </a:r>
          </a:p>
          <a:p>
            <a:r>
              <a:rPr lang="en-US" altLang="zh-TW" sz="1600" dirty="0" err="1" smtClean="0"/>
              <a:t>first_t</a:t>
            </a:r>
            <a:r>
              <a:rPr lang="en-US" altLang="zh-TW" sz="1600" dirty="0" smtClean="0"/>
              <a:t> = old[</a:t>
            </a:r>
            <a:r>
              <a:rPr lang="en-US" altLang="zh-TW" sz="1600" dirty="0" err="1" smtClean="0"/>
              <a:t>r.dest</a:t>
            </a:r>
            <a:r>
              <a:rPr lang="en-US" altLang="zh-TW" sz="1600" dirty="0" smtClean="0"/>
              <a:t>].</a:t>
            </a:r>
            <a:r>
              <a:rPr lang="en-US" altLang="zh-TW" sz="1600" dirty="0" err="1" smtClean="0"/>
              <a:t>first_time</a:t>
            </a:r>
            <a:r>
              <a:rPr lang="en-US" altLang="zh-TW" sz="1600" dirty="0" smtClean="0"/>
              <a:t>;</a:t>
            </a:r>
          </a:p>
          <a:p>
            <a:r>
              <a:rPr lang="en-US" altLang="zh-TW" sz="1600" dirty="0" err="1" smtClean="0"/>
              <a:t>curr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r.dest</a:t>
            </a:r>
            <a:r>
              <a:rPr lang="en-US" altLang="zh-TW" sz="1600" dirty="0" smtClean="0"/>
              <a:t>].</a:t>
            </a:r>
            <a:r>
              <a:rPr lang="en-US" altLang="zh-TW" sz="1600" dirty="0" err="1" smtClean="0"/>
              <a:t>wst</a:t>
            </a:r>
            <a:r>
              <a:rPr lang="en-US" altLang="zh-TW" sz="1600" dirty="0" smtClean="0"/>
              <a:t> = 0.88*</a:t>
            </a:r>
            <a:r>
              <a:rPr lang="en-US" altLang="zh-TW" sz="1600" dirty="0" err="1" smtClean="0"/>
              <a:t>old_wst</a:t>
            </a:r>
            <a:r>
              <a:rPr lang="en-US" altLang="zh-TW" sz="1600" dirty="0" smtClean="0"/>
              <a:t> +</a:t>
            </a:r>
          </a:p>
          <a:p>
            <a:r>
              <a:rPr lang="en-US" altLang="zh-TW" sz="1600" dirty="0" smtClean="0"/>
              <a:t>0.12*(</a:t>
            </a:r>
            <a:r>
              <a:rPr lang="en-US" altLang="zh-TW" sz="1600" dirty="0" err="1" smtClean="0"/>
              <a:t>best_t</a:t>
            </a:r>
            <a:r>
              <a:rPr lang="en-US" altLang="zh-TW" sz="1600" dirty="0" smtClean="0"/>
              <a:t> - </a:t>
            </a:r>
            <a:r>
              <a:rPr lang="en-US" altLang="zh-TW" sz="1600" dirty="0" err="1" smtClean="0"/>
              <a:t>first_t</a:t>
            </a:r>
            <a:r>
              <a:rPr lang="en-US" altLang="zh-TW" sz="1600" dirty="0" smtClean="0"/>
              <a:t>);</a:t>
            </a:r>
          </a:p>
          <a:p>
            <a:r>
              <a:rPr lang="en-US" altLang="zh-TW" sz="1600" dirty="0" err="1" smtClean="0"/>
              <a:t>schedule_triggered_update</a:t>
            </a:r>
            <a:r>
              <a:rPr lang="en-US" altLang="zh-TW" sz="1600" dirty="0" smtClean="0"/>
              <a:t>(r);</a:t>
            </a:r>
          </a:p>
          <a:p>
            <a:r>
              <a:rPr lang="en-US" altLang="zh-TW" sz="1600" dirty="0" smtClean="0"/>
              <a:t>}</a:t>
            </a:r>
          </a:p>
          <a:p>
            <a:r>
              <a:rPr lang="en-US" altLang="zh-TW" sz="1600" dirty="0" smtClean="0"/>
              <a:t>// ignore old </a:t>
            </a:r>
            <a:r>
              <a:rPr lang="en-US" altLang="zh-TW" sz="1600" dirty="0" err="1" smtClean="0"/>
              <a:t>seqnos</a:t>
            </a:r>
            <a:r>
              <a:rPr lang="en-US" altLang="zh-TW" sz="1600" dirty="0" smtClean="0"/>
              <a:t> and bad metrics</a:t>
            </a:r>
          </a:p>
          <a:p>
            <a:r>
              <a:rPr lang="en-US" altLang="zh-TW" sz="1600" dirty="0" smtClean="0"/>
              <a:t>}</a:t>
            </a:r>
          </a:p>
          <a:p>
            <a:r>
              <a:rPr lang="en-US" altLang="zh-TW" sz="1600" dirty="0" smtClean="0"/>
              <a:t>// returns next hop </a:t>
            </a:r>
            <a:r>
              <a:rPr lang="en-US" altLang="zh-TW" sz="1600" dirty="0" err="1" smtClean="0"/>
              <a:t>ip</a:t>
            </a:r>
            <a:r>
              <a:rPr lang="en-US" altLang="zh-TW" sz="1600" dirty="0" smtClean="0"/>
              <a:t> address for </a:t>
            </a:r>
            <a:r>
              <a:rPr lang="en-US" altLang="zh-TW" sz="1600" dirty="0" err="1" smtClean="0"/>
              <a:t>dst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endParaRPr lang="en-US" altLang="zh-TW" sz="1600" dirty="0"/>
          </a:p>
          <a:p>
            <a:r>
              <a:rPr lang="en-US" altLang="zh-TW" sz="1600" dirty="0" err="1" smtClean="0"/>
              <a:t>lookup_route</a:t>
            </a:r>
            <a:r>
              <a:rPr lang="en-US" altLang="zh-TW" sz="1600" dirty="0" smtClean="0"/>
              <a:t>(</a:t>
            </a:r>
            <a:r>
              <a:rPr lang="en-US" altLang="zh-TW" sz="1600" dirty="0" err="1" smtClean="0"/>
              <a:t>IPAddress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dst</a:t>
            </a:r>
            <a:r>
              <a:rPr lang="en-US" altLang="zh-TW" sz="1600" dirty="0" smtClean="0"/>
              <a:t>) {</a:t>
            </a:r>
          </a:p>
          <a:p>
            <a:r>
              <a:rPr lang="en-US" altLang="zh-TW" sz="1600" dirty="0" smtClean="0"/>
              <a:t>// use old route if we haven’t yet</a:t>
            </a:r>
          </a:p>
          <a:p>
            <a:r>
              <a:rPr lang="en-US" altLang="zh-TW" sz="1600" dirty="0" smtClean="0"/>
              <a:t>// advertised current route</a:t>
            </a:r>
          </a:p>
          <a:p>
            <a:r>
              <a:rPr lang="en-US" altLang="zh-TW" sz="1600" dirty="0" smtClean="0"/>
              <a:t>if (</a:t>
            </a:r>
            <a:r>
              <a:rPr lang="en-US" altLang="zh-TW" sz="1600" dirty="0" err="1" smtClean="0"/>
              <a:t>curr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dst</a:t>
            </a:r>
            <a:r>
              <a:rPr lang="en-US" altLang="zh-TW" sz="1600" dirty="0" smtClean="0"/>
              <a:t>].</a:t>
            </a:r>
            <a:r>
              <a:rPr lang="en-US" altLang="zh-TW" sz="1600" dirty="0" err="1" smtClean="0"/>
              <a:t>first_time</a:t>
            </a:r>
            <a:r>
              <a:rPr lang="en-US" altLang="zh-TW" sz="1600" dirty="0" smtClean="0"/>
              <a:t> +</a:t>
            </a:r>
          </a:p>
          <a:p>
            <a:r>
              <a:rPr lang="en-US" altLang="zh-TW" sz="1600" dirty="0" smtClean="0"/>
              <a:t>2*</a:t>
            </a:r>
            <a:r>
              <a:rPr lang="en-US" altLang="zh-TW" sz="1600" dirty="0" err="1" smtClean="0"/>
              <a:t>curr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dst</a:t>
            </a:r>
            <a:r>
              <a:rPr lang="en-US" altLang="zh-TW" sz="1600" dirty="0" smtClean="0"/>
              <a:t>].</a:t>
            </a:r>
            <a:r>
              <a:rPr lang="en-US" altLang="zh-TW" sz="1600" dirty="0" err="1" smtClean="0"/>
              <a:t>wst</a:t>
            </a:r>
            <a:r>
              <a:rPr lang="en-US" altLang="zh-TW" sz="1600" dirty="0" smtClean="0"/>
              <a:t> &gt; now)</a:t>
            </a:r>
          </a:p>
          <a:p>
            <a:r>
              <a:rPr lang="en-US" altLang="zh-TW" sz="1600" dirty="0" smtClean="0"/>
              <a:t>return old[</a:t>
            </a:r>
            <a:r>
              <a:rPr lang="en-US" altLang="zh-TW" sz="1600" dirty="0" err="1" smtClean="0"/>
              <a:t>dst</a:t>
            </a:r>
            <a:r>
              <a:rPr lang="en-US" altLang="zh-TW" sz="1600" dirty="0" smtClean="0"/>
              <a:t>].</a:t>
            </a:r>
            <a:r>
              <a:rPr lang="en-US" altLang="zh-TW" sz="1600" dirty="0" err="1" smtClean="0"/>
              <a:t>next_hop</a:t>
            </a:r>
            <a:r>
              <a:rPr lang="en-US" altLang="zh-TW" sz="1600" dirty="0" smtClean="0"/>
              <a:t>;</a:t>
            </a:r>
          </a:p>
          <a:p>
            <a:r>
              <a:rPr lang="en-US" altLang="zh-TW" sz="1600" dirty="0" smtClean="0"/>
              <a:t>else</a:t>
            </a:r>
          </a:p>
          <a:p>
            <a:r>
              <a:rPr lang="en-US" altLang="zh-TW" sz="1600" dirty="0" smtClean="0"/>
              <a:t>return </a:t>
            </a:r>
            <a:r>
              <a:rPr lang="en-US" altLang="zh-TW" sz="1600" dirty="0" err="1" smtClean="0"/>
              <a:t>curr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dst</a:t>
            </a:r>
            <a:r>
              <a:rPr lang="en-US" altLang="zh-TW" sz="1600" dirty="0" smtClean="0"/>
              <a:t>].</a:t>
            </a:r>
            <a:r>
              <a:rPr lang="en-US" altLang="zh-TW" sz="1600" dirty="0" err="1" smtClean="0"/>
              <a:t>next_hop</a:t>
            </a:r>
            <a:r>
              <a:rPr lang="en-US" altLang="zh-TW" sz="1600" dirty="0" smtClean="0"/>
              <a:t>;</a:t>
            </a:r>
          </a:p>
          <a:p>
            <a:r>
              <a:rPr lang="en-US" altLang="zh-TW" sz="1600" dirty="0" smtClean="0"/>
              <a:t>}</a:t>
            </a:r>
            <a:endParaRPr lang="zh-TW" altLang="en-US" sz="16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DSR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DSR is a reactive routing protocol, in which a node issues a route request only when it has data to send. Route requests are </a:t>
            </a:r>
            <a:r>
              <a:rPr lang="en-US" altLang="zh-TW" dirty="0" err="1" smtClean="0"/>
              <a:t>ﬂooded</a:t>
            </a:r>
            <a:r>
              <a:rPr lang="en-US" altLang="zh-TW" dirty="0" smtClean="0"/>
              <a:t> through the network, each node appending its own address to each request it receives, and then re-broadcasting it. Each new request includes a unique ID, which forwarders use to ensure they only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destination issues a </a:t>
            </a:r>
            <a:r>
              <a:rPr lang="en-US" altLang="zh-TW" dirty="0" smtClean="0">
                <a:solidFill>
                  <a:srgbClr val="FF0000"/>
                </a:solidFill>
              </a:rPr>
              <a:t>route reply </a:t>
            </a:r>
            <a:r>
              <a:rPr lang="en-US" altLang="zh-TW" dirty="0" smtClean="0"/>
              <a:t>in response to every forwarded request it receives.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DSR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altLang="zh-TW" dirty="0" smtClean="0"/>
              <a:t>Route Discovery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Route Maintenance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No period broadcast</a:t>
            </a:r>
          </a:p>
          <a:p>
            <a:pPr marL="342900" indent="-342900">
              <a:buAutoNum type="arabicPeriod"/>
            </a:pPr>
            <a:r>
              <a:rPr lang="en-US" altLang="zh-TW" dirty="0" err="1" smtClean="0"/>
              <a:t>Dijkstra</a:t>
            </a:r>
            <a:r>
              <a:rPr lang="en-US" altLang="zh-TW" dirty="0" smtClean="0"/>
              <a:t> algorithm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Link cache</a:t>
            </a:r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pPr marL="342900" indent="-342900">
              <a:buAutoNum type="arabicPeriod"/>
            </a:pP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4" name="Picture 2" descr="http://www.eefocus.com/data/08-03/4155_1204535928/1207182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214818"/>
            <a:ext cx="43243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sz="1000" dirty="0" smtClean="0"/>
          </a:p>
          <a:p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Performance</a:t>
            </a:r>
            <a:endParaRPr lang="en-US" altLang="zh-TW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EXT Metric Design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DSR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If a transmission failure occurs when forwarding a route reply, the neighbor to which the node was trying to forward the reply is added to the blacklist, with an entry of </a:t>
            </a:r>
            <a:r>
              <a:rPr lang="en-US" altLang="zh-TW" i="1" dirty="0" err="1" smtClean="0"/>
              <a:t>unidirectionality</a:t>
            </a:r>
            <a:r>
              <a:rPr lang="en-US" altLang="zh-TW" i="1" dirty="0" smtClean="0"/>
              <a:t> probable</a:t>
            </a:r>
            <a:r>
              <a:rPr lang="en-US" altLang="zh-TW" dirty="0" smtClean="0"/>
              <a:t>. From that point, the node will not forward route requests received over that link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TW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If the asymmetry of the link is not positively determined for some time, its entry is downgraded to </a:t>
            </a:r>
            <a:r>
              <a:rPr lang="en-US" altLang="zh-TW" i="1" dirty="0" err="1" smtClean="0"/>
              <a:t>unidirectionality</a:t>
            </a:r>
            <a:r>
              <a:rPr lang="en-US" altLang="zh-TW" i="1" dirty="0" smtClean="0"/>
              <a:t> questionable</a:t>
            </a:r>
            <a:r>
              <a:rPr lang="en-US" altLang="zh-TW" dirty="0" smtClean="0"/>
              <a:t>. If a route request is received over such a link, the node delays forwarding it while it issues a direct, one-hop </a:t>
            </a:r>
            <a:r>
              <a:rPr lang="en-US" altLang="zh-TW" dirty="0" err="1" smtClean="0"/>
              <a:t>unicast</a:t>
            </a:r>
            <a:r>
              <a:rPr lang="en-US" altLang="zh-TW" dirty="0" smtClean="0"/>
              <a:t> route request back to the questionable neighbor. If a reply is received, the node forwards the original route request and removes the blacklist entry. Otherwise, the node drops the request.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TW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Entries are removed from the blacklist when the link is determined to be bidirectional, e.g. by a successful </a:t>
            </a:r>
            <a:r>
              <a:rPr lang="en-US" altLang="zh-TW" dirty="0" err="1" smtClean="0"/>
              <a:t>unicast</a:t>
            </a:r>
            <a:r>
              <a:rPr lang="en-US" altLang="zh-TW" dirty="0" smtClean="0"/>
              <a:t> transmission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Performance</a:t>
            </a:r>
            <a:endParaRPr lang="en-US" altLang="zh-TW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EXT Metric Design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endParaRPr lang="en-US" altLang="zh-TW" sz="1000" dirty="0" smtClean="0"/>
          </a:p>
          <a:p>
            <a:r>
              <a:rPr lang="en-US" altLang="zh-TW" dirty="0" smtClean="0"/>
              <a:t>Evaluation</a:t>
            </a:r>
          </a:p>
          <a:p>
            <a:endParaRPr lang="en-US" altLang="zh-TW" sz="1000" dirty="0" smtClean="0"/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Section 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/>
              <a:t>Metric Performance with DSDV</a:t>
            </a:r>
          </a:p>
          <a:p>
            <a:endParaRPr lang="en-US" altLang="zh-TW" sz="1000" dirty="0" smtClean="0"/>
          </a:p>
          <a:p>
            <a:r>
              <a:rPr lang="en-US" altLang="zh-TW" dirty="0" smtClean="0"/>
              <a:t>Metric Performance with DSR</a:t>
            </a:r>
          </a:p>
          <a:p>
            <a:endParaRPr lang="en-US" altLang="zh-TW" sz="1000" dirty="0" smtClean="0"/>
          </a:p>
          <a:p>
            <a:r>
              <a:rPr lang="en-US" altLang="zh-TW" dirty="0" smtClean="0"/>
              <a:t>Accuracy of Link Measurement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Section 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/>
              <a:t>Metric Performance with DSDV</a:t>
            </a:r>
          </a:p>
          <a:p>
            <a:endParaRPr lang="en-US" altLang="zh-TW" sz="1000" dirty="0" smtClean="0"/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Metric Performance with DSR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Accuracy of Link Measurement</a:t>
            </a:r>
            <a:endParaRPr lang="zh-TW" alt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Metric Performance with DSDV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429288" cy="541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Metric Performance with DSDV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142984"/>
            <a:ext cx="5000660" cy="568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Metric Performance with DSDV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b="28180"/>
          <a:stretch>
            <a:fillRect/>
          </a:stretch>
        </p:blipFill>
        <p:spPr bwMode="auto">
          <a:xfrm>
            <a:off x="2214546" y="1285860"/>
            <a:ext cx="458393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72930"/>
          <a:stretch>
            <a:fillRect/>
          </a:stretch>
        </p:blipFill>
        <p:spPr bwMode="auto">
          <a:xfrm>
            <a:off x="2214546" y="5143512"/>
            <a:ext cx="464347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Metric Performance with DSDV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85860"/>
            <a:ext cx="4984177" cy="540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Metric Performance with DSDV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5043497" cy="530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Section 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Metric Performance with DSDV</a:t>
            </a:r>
          </a:p>
          <a:p>
            <a:endParaRPr lang="en-US" altLang="zh-TW" sz="1000" dirty="0" smtClean="0"/>
          </a:p>
          <a:p>
            <a:r>
              <a:rPr lang="en-US" altLang="zh-TW" dirty="0" smtClean="0"/>
              <a:t>Metric Performance with DSR</a:t>
            </a:r>
          </a:p>
          <a:p>
            <a:endParaRPr lang="en-US" altLang="zh-TW" sz="1000" dirty="0" smtClean="0"/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Accuracy of Link Measurement</a:t>
            </a:r>
            <a:endParaRPr lang="zh-TW" alt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/>
          <a:lstStyle/>
          <a:p>
            <a:r>
              <a:rPr lang="en-US" altLang="zh-TW" dirty="0" smtClean="0"/>
              <a:t>Recent ad hoc routing protocols have focused on </a:t>
            </a:r>
            <a:r>
              <a:rPr lang="en-US" altLang="zh-TW" dirty="0" smtClean="0">
                <a:solidFill>
                  <a:srgbClr val="C00000"/>
                </a:solidFill>
              </a:rPr>
              <a:t>topologies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C00000"/>
                </a:solidFill>
              </a:rPr>
              <a:t>scalability</a:t>
            </a:r>
            <a:r>
              <a:rPr lang="en-US" altLang="zh-TW" dirty="0" smtClean="0"/>
              <a:t>.</a:t>
            </a:r>
          </a:p>
          <a:p>
            <a:endParaRPr lang="en-US" altLang="zh-TW" sz="1400" dirty="0" smtClean="0"/>
          </a:p>
          <a:p>
            <a:r>
              <a:rPr lang="en-US" altLang="zh-TW" dirty="0" smtClean="0"/>
              <a:t>Problems on the minimum hop-count protocol : </a:t>
            </a:r>
          </a:p>
          <a:p>
            <a:pPr lvl="1"/>
            <a:r>
              <a:rPr lang="en-US" altLang="zh-TW" dirty="0" smtClean="0"/>
              <a:t>Link assumption is not correct to wireless case. </a:t>
            </a:r>
          </a:p>
          <a:p>
            <a:pPr lvl="1"/>
            <a:endParaRPr lang="en-US" altLang="zh-TW" sz="200" dirty="0" smtClean="0"/>
          </a:p>
          <a:p>
            <a:pPr lvl="1"/>
            <a:r>
              <a:rPr lang="en-US" altLang="zh-TW" dirty="0" smtClean="0"/>
              <a:t>Minimizing the hop-count maximizes the distance.</a:t>
            </a:r>
          </a:p>
          <a:p>
            <a:pPr lvl="1"/>
            <a:endParaRPr lang="en-US" altLang="zh-TW" sz="200" dirty="0" smtClean="0"/>
          </a:p>
          <a:p>
            <a:pPr lvl="1"/>
            <a:r>
              <a:rPr lang="en-US" altLang="zh-TW" dirty="0" smtClean="0"/>
              <a:t>Retransmission reduce path throughput.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Metric Performance with DSR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/>
              <a:t>This section evaluates the performance of the DSR routing protocol with the ETX metric. DSR uses ink-layer transmission failure feedback to help it avoid bad routes. o isolate the effects of using ETX with DSR, we evaluated DSR performance both with and without link-layer feedback enabled.</a:t>
            </a:r>
            <a:endParaRPr lang="zh-TW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Metric Performance with DSR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71577"/>
            <a:ext cx="5189921" cy="558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Metric Performance with DSR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7931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Accuracy of Link Measurement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1357298"/>
            <a:ext cx="6444423" cy="532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Performance</a:t>
            </a:r>
            <a:endParaRPr lang="en-US" altLang="zh-TW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EXT Metric Design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endParaRPr lang="en-US" altLang="zh-TW" sz="1000" dirty="0" smtClean="0"/>
          </a:p>
          <a:p>
            <a:r>
              <a:rPr lang="en-US" altLang="zh-TW" dirty="0" smtClean="0"/>
              <a:t>Conclusions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altLang="zh-TW" dirty="0" smtClean="0"/>
              <a:t>This paper introduces a new metric for multi-hop wireless networks , called ETX.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zh-TW" sz="10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altLang="zh-TW" dirty="0" smtClean="0"/>
              <a:t> Measurements on a wireless test-bed show that ETX finds routes with significantly higher throughputs than a minimum hop-count metric, particularly for paths with two or more hops.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zh-TW" sz="10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altLang="zh-TW" dirty="0" smtClean="0"/>
              <a:t>Several aspects of ETX could be improved in the future: its predictions of loss ratios for different packet sizes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End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/>
              <a:t>Thanks for your attentions.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The Solution - ETX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4488"/>
            <a:ext cx="8401080" cy="4860048"/>
          </a:xfrm>
        </p:spPr>
        <p:txBody>
          <a:bodyPr/>
          <a:lstStyle/>
          <a:p>
            <a:r>
              <a:rPr lang="en-US" altLang="zh-TW" dirty="0" smtClean="0"/>
              <a:t>ETX means “</a:t>
            </a:r>
            <a:r>
              <a:rPr lang="en-US" altLang="zh-TW" i="1" dirty="0" smtClean="0"/>
              <a:t>expected transmission count metric”</a:t>
            </a:r>
            <a:r>
              <a:rPr lang="en-US" altLang="zh-TW" dirty="0" smtClean="0"/>
              <a:t>.</a:t>
            </a:r>
          </a:p>
          <a:p>
            <a:endParaRPr lang="en-US" altLang="zh-TW" sz="1000" dirty="0" smtClean="0"/>
          </a:p>
          <a:p>
            <a:r>
              <a:rPr lang="en-US" altLang="zh-TW" dirty="0" smtClean="0"/>
              <a:t>The primary goal : </a:t>
            </a:r>
          </a:p>
          <a:p>
            <a:endParaRPr lang="en-US" altLang="zh-TW" sz="200" dirty="0" smtClean="0"/>
          </a:p>
          <a:p>
            <a:pPr lvl="1"/>
            <a:r>
              <a:rPr lang="en-US" altLang="zh-TW" dirty="0" smtClean="0"/>
              <a:t>Find path with high throughput.</a:t>
            </a:r>
          </a:p>
          <a:p>
            <a:pPr lvl="1"/>
            <a:endParaRPr lang="en-US" altLang="zh-TW" sz="1000" dirty="0" smtClean="0"/>
          </a:p>
          <a:p>
            <a:r>
              <a:rPr lang="en-US" altLang="zh-TW" dirty="0" smtClean="0"/>
              <a:t>ETX includes these considerations:</a:t>
            </a:r>
          </a:p>
          <a:p>
            <a:endParaRPr lang="en-US" altLang="zh-TW" sz="200" dirty="0" smtClean="0"/>
          </a:p>
          <a:p>
            <a:pPr lvl="1"/>
            <a:r>
              <a:rPr lang="en-US" altLang="zh-TW" dirty="0" smtClean="0"/>
              <a:t>Link </a:t>
            </a:r>
            <a:r>
              <a:rPr lang="en-US" altLang="zh-TW" smtClean="0"/>
              <a:t>loss </a:t>
            </a:r>
            <a:r>
              <a:rPr lang="en-US" altLang="zh-TW" smtClean="0"/>
              <a:t>ratio.</a:t>
            </a:r>
            <a:endParaRPr lang="en-US" altLang="zh-TW" dirty="0" smtClean="0"/>
          </a:p>
          <a:p>
            <a:pPr lvl="1"/>
            <a:endParaRPr lang="en-US" altLang="zh-TW" sz="800" dirty="0" smtClean="0"/>
          </a:p>
          <a:p>
            <a:pPr lvl="1"/>
            <a:r>
              <a:rPr lang="en-US" altLang="zh-TW" dirty="0" smtClean="0"/>
              <a:t>Asymmetry.</a:t>
            </a:r>
          </a:p>
          <a:p>
            <a:pPr lvl="1"/>
            <a:endParaRPr lang="en-US" altLang="zh-TW" sz="800" dirty="0" smtClean="0"/>
          </a:p>
          <a:p>
            <a:pPr lvl="1"/>
            <a:r>
              <a:rPr lang="en-US" altLang="zh-TW" dirty="0" smtClean="0"/>
              <a:t>Interference.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Following Topics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07209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Section 2 :</a:t>
            </a:r>
            <a:endParaRPr lang="en-US" altLang="zh-TW" sz="800" dirty="0" smtClean="0"/>
          </a:p>
          <a:p>
            <a:pPr lvl="1"/>
            <a:r>
              <a:rPr lang="en-US" altLang="zh-TW" dirty="0" smtClean="0"/>
              <a:t> Analysis of minimum hop-count.</a:t>
            </a:r>
          </a:p>
          <a:p>
            <a:endParaRPr lang="en-US" altLang="zh-TW" sz="600" dirty="0" smtClean="0"/>
          </a:p>
          <a:p>
            <a:r>
              <a:rPr lang="en-US" altLang="zh-TW" dirty="0" smtClean="0"/>
              <a:t>Section 3 :</a:t>
            </a:r>
            <a:endParaRPr lang="en-US" altLang="zh-TW" sz="800" dirty="0" smtClean="0"/>
          </a:p>
          <a:p>
            <a:pPr lvl="1"/>
            <a:r>
              <a:rPr lang="en-US" altLang="zh-TW" dirty="0" smtClean="0"/>
              <a:t>Design of ETX.</a:t>
            </a:r>
          </a:p>
          <a:p>
            <a:endParaRPr lang="en-US" altLang="zh-TW" sz="600" dirty="0" smtClean="0"/>
          </a:p>
          <a:p>
            <a:r>
              <a:rPr lang="en-US" altLang="zh-TW" dirty="0" smtClean="0"/>
              <a:t>Section 4 :</a:t>
            </a:r>
          </a:p>
          <a:p>
            <a:pPr lvl="1"/>
            <a:r>
              <a:rPr lang="en-US" altLang="zh-TW" dirty="0" smtClean="0"/>
              <a:t>Implementation of ETX.</a:t>
            </a:r>
          </a:p>
          <a:p>
            <a:endParaRPr lang="en-US" altLang="zh-TW" sz="600" dirty="0" smtClean="0"/>
          </a:p>
          <a:p>
            <a:r>
              <a:rPr lang="en-US" altLang="zh-TW" dirty="0" smtClean="0"/>
              <a:t>Section 5 :</a:t>
            </a:r>
          </a:p>
          <a:p>
            <a:pPr lvl="1"/>
            <a:r>
              <a:rPr lang="en-US" altLang="zh-TW" dirty="0" smtClean="0"/>
              <a:t>Evaluation on ETX</a:t>
            </a:r>
          </a:p>
          <a:p>
            <a:endParaRPr lang="en-US" altLang="zh-TW" sz="600" dirty="0" smtClean="0"/>
          </a:p>
          <a:p>
            <a:r>
              <a:rPr lang="en-US" altLang="zh-TW" dirty="0" smtClean="0"/>
              <a:t>Section 6 :</a:t>
            </a:r>
          </a:p>
          <a:p>
            <a:pPr lvl="1"/>
            <a:r>
              <a:rPr lang="en-US" altLang="zh-TW" dirty="0" smtClean="0"/>
              <a:t>Related works.</a:t>
            </a:r>
          </a:p>
          <a:p>
            <a:endParaRPr lang="en-US" altLang="zh-TW" sz="600" dirty="0" smtClean="0"/>
          </a:p>
          <a:p>
            <a:r>
              <a:rPr lang="en-US" altLang="zh-TW" dirty="0" smtClean="0"/>
              <a:t>Section 7 :</a:t>
            </a:r>
          </a:p>
          <a:p>
            <a:pPr lvl="1"/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altLang="zh-TW" sz="1000" dirty="0" smtClean="0"/>
          </a:p>
          <a:p>
            <a:r>
              <a:rPr lang="en-US" altLang="zh-TW" smtClean="0"/>
              <a:t>Performance</a:t>
            </a:r>
            <a:endParaRPr lang="en-US" altLang="zh-TW" dirty="0" smtClean="0"/>
          </a:p>
          <a:p>
            <a:endParaRPr lang="en-US" altLang="zh-TW" sz="1000" dirty="0" smtClean="0"/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EXT Metric Design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endParaRPr lang="en-US" altLang="zh-TW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Section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/>
              <a:t>Test-Bed</a:t>
            </a:r>
          </a:p>
          <a:p>
            <a:r>
              <a:rPr lang="en-US" altLang="zh-TW" dirty="0" smtClean="0"/>
              <a:t>Path Throughput</a:t>
            </a:r>
          </a:p>
          <a:p>
            <a:r>
              <a:rPr lang="en-US" altLang="zh-TW" dirty="0" smtClean="0"/>
              <a:t>Distribution of Path</a:t>
            </a:r>
          </a:p>
          <a:p>
            <a:r>
              <a:rPr lang="en-US" altLang="zh-TW" dirty="0" smtClean="0"/>
              <a:t>Link Loss Ratio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43848" cy="1066800"/>
          </a:xfrm>
        </p:spPr>
        <p:txBody>
          <a:bodyPr/>
          <a:lstStyle/>
          <a:p>
            <a:r>
              <a:rPr lang="en-US" altLang="zh-TW" dirty="0" smtClean="0"/>
              <a:t>Test-Bed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TW" dirty="0" smtClean="0"/>
              <a:t>29 nodes consists of a Linux PC with 802.11b protocol.</a:t>
            </a:r>
          </a:p>
          <a:p>
            <a:endParaRPr lang="en-US" altLang="zh-TW" sz="1000" dirty="0" smtClean="0"/>
          </a:p>
          <a:p>
            <a:r>
              <a:rPr lang="en-US" altLang="zh-TW" dirty="0" smtClean="0"/>
              <a:t>Packet :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Total 193 bytes</a:t>
            </a:r>
          </a:p>
          <a:p>
            <a:pPr lvl="1"/>
            <a:r>
              <a:rPr lang="en-US" altLang="zh-TW" dirty="0" smtClean="0"/>
              <a:t>Transmission time : 2218 ms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1000100" y="3286124"/>
            <a:ext cx="7858180" cy="1071570"/>
            <a:chOff x="1000100" y="3214686"/>
            <a:chExt cx="7858180" cy="1071570"/>
          </a:xfrm>
        </p:grpSpPr>
        <p:sp>
          <p:nvSpPr>
            <p:cNvPr id="5" name="矩形 4"/>
            <p:cNvSpPr/>
            <p:nvPr/>
          </p:nvSpPr>
          <p:spPr>
            <a:xfrm>
              <a:off x="1071538" y="3214686"/>
              <a:ext cx="7500990" cy="500066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7" name="直線接點 6"/>
            <p:cNvCxnSpPr/>
            <p:nvPr/>
          </p:nvCxnSpPr>
          <p:spPr>
            <a:xfrm rot="5400000">
              <a:off x="2036745" y="3463925"/>
              <a:ext cx="500066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000100" y="3214686"/>
              <a:ext cx="1357322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Preamble</a:t>
              </a:r>
              <a:endParaRPr lang="zh-TW" altLang="en-US" dirty="0"/>
            </a:p>
          </p:txBody>
        </p:sp>
        <p:cxnSp>
          <p:nvCxnSpPr>
            <p:cNvPr id="11" name="直線接點 10"/>
            <p:cNvCxnSpPr/>
            <p:nvPr/>
          </p:nvCxnSpPr>
          <p:spPr>
            <a:xfrm rot="5400000">
              <a:off x="3322629" y="3463925"/>
              <a:ext cx="500066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5400000">
              <a:off x="7394595" y="3463925"/>
              <a:ext cx="500066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2285984" y="3214686"/>
              <a:ext cx="1285884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Header</a:t>
              </a:r>
              <a:endParaRPr lang="zh-TW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7429520" y="3214686"/>
              <a:ext cx="1357322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Check</a:t>
              </a:r>
              <a:endParaRPr lang="zh-TW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500562" y="3214686"/>
              <a:ext cx="2071702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Data payload</a:t>
              </a:r>
              <a:endParaRPr lang="zh-TW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071538" y="3714752"/>
              <a:ext cx="1285884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24 Bytes	</a:t>
              </a:r>
              <a:endParaRPr lang="zh-TW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2285984" y="3714752"/>
              <a:ext cx="1285884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31 Bytes	</a:t>
              </a:r>
              <a:endParaRPr lang="zh-TW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4714876" y="3857628"/>
              <a:ext cx="178595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134 Bytes	</a:t>
              </a:r>
              <a:endParaRPr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7572396" y="3714752"/>
              <a:ext cx="1285884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4 Bytes	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317</TotalTime>
  <Words>1463</Words>
  <Application>Microsoft Office PowerPoint</Application>
  <PresentationFormat>如螢幕大小 (4:3)</PresentationFormat>
  <Paragraphs>360</Paragraphs>
  <Slides>46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47" baseType="lpstr">
      <vt:lpstr>都會</vt:lpstr>
      <vt:lpstr>A High-Throughput Path Metric for Multi-Hop Wireless Routing</vt:lpstr>
      <vt:lpstr>Outline</vt:lpstr>
      <vt:lpstr>Outline</vt:lpstr>
      <vt:lpstr>Introduction</vt:lpstr>
      <vt:lpstr>The Solution - ETX</vt:lpstr>
      <vt:lpstr>Following Topics</vt:lpstr>
      <vt:lpstr>Outline</vt:lpstr>
      <vt:lpstr>Section 2</vt:lpstr>
      <vt:lpstr>Test-Bed</vt:lpstr>
      <vt:lpstr>Test-Bed</vt:lpstr>
      <vt:lpstr>Path Throughputs</vt:lpstr>
      <vt:lpstr>Distribution of Path</vt:lpstr>
      <vt:lpstr>Link Loss Ratio</vt:lpstr>
      <vt:lpstr>Outline</vt:lpstr>
      <vt:lpstr>Section 3</vt:lpstr>
      <vt:lpstr>The Metric</vt:lpstr>
      <vt:lpstr>ETX’s Characteristics </vt:lpstr>
      <vt:lpstr>Delivery Ratio</vt:lpstr>
      <vt:lpstr>Outline</vt:lpstr>
      <vt:lpstr>Operation of DSDV</vt:lpstr>
      <vt:lpstr>Bellman-Ford</vt:lpstr>
      <vt:lpstr>Entry of DSDV</vt:lpstr>
      <vt:lpstr>Entry of DSDV</vt:lpstr>
      <vt:lpstr>WST</vt:lpstr>
      <vt:lpstr>Triggered update</vt:lpstr>
      <vt:lpstr>Change to DSCV</vt:lpstr>
      <vt:lpstr>PowerPoint 簡報</vt:lpstr>
      <vt:lpstr>DSR</vt:lpstr>
      <vt:lpstr>DSR</vt:lpstr>
      <vt:lpstr>DSR</vt:lpstr>
      <vt:lpstr>Outline</vt:lpstr>
      <vt:lpstr>Section 5</vt:lpstr>
      <vt:lpstr>Section 5</vt:lpstr>
      <vt:lpstr>Metric Performance with DSDV</vt:lpstr>
      <vt:lpstr>Metric Performance with DSDV</vt:lpstr>
      <vt:lpstr>Metric Performance with DSDV</vt:lpstr>
      <vt:lpstr>Metric Performance with DSDV</vt:lpstr>
      <vt:lpstr>Metric Performance with DSDV</vt:lpstr>
      <vt:lpstr>Section 5</vt:lpstr>
      <vt:lpstr>Metric Performance with DSR</vt:lpstr>
      <vt:lpstr>Metric Performance with DSR</vt:lpstr>
      <vt:lpstr>Metric Performance with DSR</vt:lpstr>
      <vt:lpstr>Accuracy of Link Measurement</vt:lpstr>
      <vt:lpstr>Outline</vt:lpstr>
      <vt:lpstr>Conclusions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High-Throughput Path Metric for Multi-Hop Wireless Routing</dc:title>
  <dc:creator>USER</dc:creator>
  <cp:lastModifiedBy>neat</cp:lastModifiedBy>
  <cp:revision>75</cp:revision>
  <dcterms:created xsi:type="dcterms:W3CDTF">2013-05-28T04:21:12Z</dcterms:created>
  <dcterms:modified xsi:type="dcterms:W3CDTF">2013-05-30T07:12:40Z</dcterms:modified>
</cp:coreProperties>
</file>