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9F6A9-E58E-4C43-B29C-54B4218A40AD}" type="datetimeFigureOut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9B15D-1B89-42F8-BA88-9F11ABBABF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45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1E8542-7BD3-40D1-9201-8B9A764B6D99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1DCCC-29E2-4CFB-BFB7-B3B75BC75136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A2F4AB-1C82-4C0F-B45A-DBF5125D68D6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2C763E-C4F1-4D5E-80C9-17C7130F78E7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E1AB21-D5B8-4FAE-B662-5559BD0BD9B0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2D6925-9D57-4798-8DA1-13B77E1D47FD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ED9D3-03F1-43D4-A973-675625DC8D08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57C0F-BBE4-4BCB-92D8-895B95DE4E3E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29E06-97A2-4D33-8523-48DFA447E7CD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780953-C9DC-4091-BA43-8EC748BA51E1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A1CE7-A68D-4036-9D59-F60BA3FC568A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BAC2CF-C17F-4986-93E4-C2BB2FC65ADC}" type="datetime1">
              <a:rPr lang="zh-TW" altLang="en-US" smtClean="0"/>
              <a:t>2013/5/30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Collection Tree Protocol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766520" cy="298574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err="1"/>
              <a:t>Gnawali</a:t>
            </a:r>
            <a:r>
              <a:rPr lang="en-US" altLang="zh-TW" dirty="0"/>
              <a:t>, O., Fonseca, R., Jamieson, K., Moss, D., and Levis, </a:t>
            </a:r>
            <a:r>
              <a:rPr lang="en-US" altLang="zh-TW" dirty="0" smtClean="0"/>
              <a:t>P.</a:t>
            </a:r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dirty="0" smtClean="0"/>
              <a:t>In </a:t>
            </a:r>
            <a:r>
              <a:rPr lang="en-US" altLang="zh-TW" dirty="0" err="1"/>
              <a:t>SenSys</a:t>
            </a:r>
            <a:r>
              <a:rPr lang="en-US" altLang="zh-TW" dirty="0"/>
              <a:t> '09.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39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Every node maintains an estimate of the cost of its </a:t>
            </a:r>
            <a:r>
              <a:rPr lang="en-US" altLang="zh-TW" dirty="0" smtClean="0"/>
              <a:t>route to </a:t>
            </a:r>
            <a:r>
              <a:rPr lang="en-US" altLang="zh-TW" dirty="0"/>
              <a:t>a collection point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assume </a:t>
            </a:r>
            <a:r>
              <a:rPr lang="en-US" altLang="zh-TW" dirty="0">
                <a:solidFill>
                  <a:srgbClr val="00B0F0"/>
                </a:solidFill>
              </a:rPr>
              <a:t>expected </a:t>
            </a:r>
            <a:r>
              <a:rPr lang="en-US" altLang="zh-TW" dirty="0" smtClean="0">
                <a:solidFill>
                  <a:srgbClr val="00B0F0"/>
                </a:solidFill>
              </a:rPr>
              <a:t>transmissions(ETX</a:t>
            </a:r>
            <a:r>
              <a:rPr lang="en-US" altLang="zh-TW" dirty="0">
                <a:solidFill>
                  <a:srgbClr val="00B0F0"/>
                </a:solidFill>
              </a:rPr>
              <a:t>) </a:t>
            </a:r>
            <a:r>
              <a:rPr lang="en-US" altLang="zh-TW" dirty="0"/>
              <a:t>as the cost </a:t>
            </a:r>
            <a:r>
              <a:rPr lang="en-US" altLang="zh-TW" dirty="0" smtClean="0"/>
              <a:t>metric</a:t>
            </a:r>
          </a:p>
          <a:p>
            <a:r>
              <a:rPr lang="en-US" altLang="zh-TW" dirty="0"/>
              <a:t>Each data packet contains the transmitter’s local cost </a:t>
            </a:r>
            <a:r>
              <a:rPr lang="en-US" altLang="zh-TW" dirty="0" smtClean="0"/>
              <a:t>estimate.</a:t>
            </a:r>
          </a:p>
          <a:p>
            <a:r>
              <a:rPr lang="en-US" altLang="zh-TW" dirty="0" smtClean="0"/>
              <a:t>When </a:t>
            </a:r>
            <a:r>
              <a:rPr lang="en-US" altLang="zh-TW" dirty="0"/>
              <a:t>a node receives a packet to forward, it </a:t>
            </a:r>
            <a:r>
              <a:rPr lang="en-US" altLang="zh-TW" dirty="0" smtClean="0">
                <a:solidFill>
                  <a:srgbClr val="92D050"/>
                </a:solidFill>
              </a:rPr>
              <a:t>compares</a:t>
            </a:r>
            <a:r>
              <a:rPr lang="en-US" altLang="zh-TW" dirty="0" smtClean="0"/>
              <a:t> the </a:t>
            </a:r>
            <a:r>
              <a:rPr lang="en-US" altLang="zh-TW" dirty="0"/>
              <a:t>transmitter’s cost to its own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If cost not decreases , there may be a routing loop.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Datapath</a:t>
            </a:r>
            <a:r>
              <a:rPr lang="en-US" altLang="zh-TW" dirty="0"/>
              <a:t> </a:t>
            </a:r>
            <a:r>
              <a:rPr lang="en-US" altLang="zh-TW" dirty="0" smtClean="0"/>
              <a:t>Validation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11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Collection protocols typically broadcast control </a:t>
            </a:r>
            <a:r>
              <a:rPr lang="en-US" altLang="zh-TW" dirty="0" smtClean="0"/>
              <a:t>beacons at </a:t>
            </a:r>
            <a:r>
              <a:rPr lang="en-US" altLang="zh-TW" dirty="0"/>
              <a:t>a fixed </a:t>
            </a:r>
            <a:r>
              <a:rPr lang="en-US" altLang="zh-TW" dirty="0" smtClean="0"/>
              <a:t>interval.</a:t>
            </a:r>
          </a:p>
          <a:p>
            <a:r>
              <a:rPr lang="en-US" altLang="zh-TW" dirty="0"/>
              <a:t>Adaptive beaconing </a:t>
            </a:r>
            <a:r>
              <a:rPr lang="en-US" altLang="zh-TW" dirty="0" smtClean="0"/>
              <a:t>achieves both fast </a:t>
            </a:r>
            <a:r>
              <a:rPr lang="en-US" altLang="zh-TW" dirty="0"/>
              <a:t>recovery and low cost. It does so </a:t>
            </a:r>
            <a:r>
              <a:rPr lang="en-US" altLang="zh-TW" dirty="0" smtClean="0"/>
              <a:t>by extending the Trickle algorithm.</a:t>
            </a:r>
          </a:p>
          <a:p>
            <a:r>
              <a:rPr lang="en-US" altLang="zh-TW" dirty="0"/>
              <a:t>Trickle’s basic mechanism </a:t>
            </a:r>
            <a:r>
              <a:rPr lang="en-US" altLang="zh-TW" dirty="0" smtClean="0"/>
              <a:t>is transmitting </a:t>
            </a:r>
            <a:r>
              <a:rPr lang="en-US" altLang="zh-TW" dirty="0"/>
              <a:t>the version number of a node’s code using </a:t>
            </a:r>
            <a:r>
              <a:rPr lang="en-US" altLang="zh-TW" dirty="0" smtClean="0"/>
              <a:t>a randomized </a:t>
            </a:r>
            <a:r>
              <a:rPr lang="en-US" altLang="zh-TW" dirty="0"/>
              <a:t>timer. </a:t>
            </a:r>
            <a:endParaRPr lang="en-US" altLang="zh-TW" dirty="0" smtClean="0"/>
          </a:p>
          <a:p>
            <a:r>
              <a:rPr lang="en-US" altLang="zh-TW" dirty="0" smtClean="0"/>
              <a:t>2 mechanisms </a:t>
            </a:r>
            <a:r>
              <a:rPr lang="en-US" altLang="zh-TW" dirty="0"/>
              <a:t>on top </a:t>
            </a:r>
            <a:r>
              <a:rPr lang="en-US" altLang="zh-TW" dirty="0" smtClean="0"/>
              <a:t>of this </a:t>
            </a:r>
            <a:r>
              <a:rPr lang="en-US" altLang="zh-TW" dirty="0"/>
              <a:t>randomized transmission: suppression and adapting </a:t>
            </a:r>
            <a:r>
              <a:rPr lang="en-US" altLang="zh-TW" dirty="0" smtClean="0"/>
              <a:t>the timer </a:t>
            </a:r>
            <a:r>
              <a:rPr lang="en-US" altLang="zh-TW" dirty="0"/>
              <a:t>interval.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If </a:t>
            </a:r>
            <a:r>
              <a:rPr lang="en-US" altLang="zh-TW" dirty="0"/>
              <a:t>a node hears another node advertise </a:t>
            </a:r>
            <a:r>
              <a:rPr lang="en-US" altLang="zh-TW" dirty="0" smtClean="0"/>
              <a:t>the same </a:t>
            </a:r>
            <a:r>
              <a:rPr lang="en-US" altLang="zh-TW" dirty="0"/>
              <a:t>version number, it suppresses its own transmission.</a:t>
            </a:r>
          </a:p>
          <a:p>
            <a:pPr lvl="1"/>
            <a:r>
              <a:rPr lang="en-US" altLang="zh-TW" dirty="0"/>
              <a:t>When a timer interval expires, Trickle doubles it, up to </a:t>
            </a:r>
            <a:r>
              <a:rPr lang="en-US" altLang="zh-TW" dirty="0" smtClean="0"/>
              <a:t>a maximum </a:t>
            </a:r>
            <a:r>
              <a:rPr lang="en-US" altLang="zh-TW" dirty="0"/>
              <a:t>value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). </a:t>
            </a:r>
          </a:p>
          <a:p>
            <a:pPr lvl="1"/>
            <a:r>
              <a:rPr lang="en-US" altLang="zh-TW" dirty="0" smtClean="0"/>
              <a:t>When </a:t>
            </a:r>
            <a:r>
              <a:rPr lang="en-US" altLang="zh-TW" dirty="0"/>
              <a:t>Trickle hears a newer </a:t>
            </a:r>
            <a:r>
              <a:rPr lang="en-US" altLang="zh-TW" dirty="0" smtClean="0"/>
              <a:t>version number</a:t>
            </a:r>
            <a:r>
              <a:rPr lang="en-US" altLang="zh-TW" dirty="0"/>
              <a:t>, it shrinks the timer interval to a small value (</a:t>
            </a:r>
            <a:r>
              <a:rPr lang="en-US" altLang="zh-TW" dirty="0" err="1" smtClean="0"/>
              <a:t>tl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/>
              <a:t>If all nodes have the same version number, their timer </a:t>
            </a:r>
            <a:r>
              <a:rPr lang="en-US" altLang="zh-TW" dirty="0" smtClean="0"/>
              <a:t>intervals increase </a:t>
            </a:r>
            <a:r>
              <a:rPr lang="en-US" altLang="zh-TW" dirty="0"/>
              <a:t>exponentially, up to </a:t>
            </a:r>
            <a:r>
              <a:rPr lang="en-US" altLang="zh-TW" dirty="0" err="1"/>
              <a:t>th.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Adaptive </a:t>
            </a:r>
            <a:r>
              <a:rPr lang="en-US" altLang="zh-TW" dirty="0" smtClean="0"/>
              <a:t>Beaconing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4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routing layer resets the </a:t>
            </a:r>
            <a:r>
              <a:rPr lang="en-US" altLang="zh-TW" dirty="0" smtClean="0"/>
              <a:t>interval to </a:t>
            </a:r>
            <a:r>
              <a:rPr lang="en-US" altLang="zh-TW" dirty="0" err="1"/>
              <a:t>tl</a:t>
            </a:r>
            <a:r>
              <a:rPr lang="en-US" altLang="zh-TW" dirty="0"/>
              <a:t> on three </a:t>
            </a:r>
            <a:r>
              <a:rPr lang="en-US" altLang="zh-TW" dirty="0" smtClean="0"/>
              <a:t>events:</a:t>
            </a:r>
          </a:p>
          <a:p>
            <a:pPr lvl="1"/>
            <a:r>
              <a:rPr lang="en-US" altLang="zh-TW" dirty="0"/>
              <a:t>It is asked to forward a data packet from a node whose ETX is not higher than its own.</a:t>
            </a:r>
          </a:p>
          <a:p>
            <a:pPr lvl="1"/>
            <a:r>
              <a:rPr lang="en-US" altLang="zh-TW" dirty="0"/>
              <a:t>Its routing cost decreases </a:t>
            </a:r>
            <a:r>
              <a:rPr lang="en-US" altLang="zh-TW" dirty="0" smtClean="0"/>
              <a:t>significantly(ETX 1.5).</a:t>
            </a:r>
            <a:endParaRPr lang="en-US" altLang="zh-TW" dirty="0"/>
          </a:p>
          <a:p>
            <a:pPr lvl="1"/>
            <a:r>
              <a:rPr lang="en-US" altLang="zh-TW" dirty="0"/>
              <a:t>It receives a packet with the P bit set.(new node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/>
              <a:t>Datapath</a:t>
            </a:r>
            <a:r>
              <a:rPr lang="en-US" altLang="zh-TW" dirty="0"/>
              <a:t> validation and adaptive beaconing allow a </a:t>
            </a:r>
            <a:r>
              <a:rPr lang="en-US" altLang="zh-TW" dirty="0" smtClean="0"/>
              <a:t>routing layer </a:t>
            </a:r>
            <a:r>
              <a:rPr lang="en-US" altLang="zh-TW" dirty="0"/>
              <a:t>to maintain an efficient yet agile topology, but </a:t>
            </a:r>
            <a:r>
              <a:rPr lang="en-US" altLang="zh-TW" dirty="0" smtClean="0"/>
              <a:t>are insufficient </a:t>
            </a:r>
            <a:r>
              <a:rPr lang="en-US" altLang="zh-TW" dirty="0"/>
              <a:t>by themselves</a:t>
            </a:r>
            <a:r>
              <a:rPr lang="en-US" altLang="zh-TW" dirty="0" smtClean="0"/>
              <a:t>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505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Route Computation and </a:t>
            </a:r>
            <a:r>
              <a:rPr lang="en-US" altLang="zh-TW" dirty="0" smtClean="0"/>
              <a:t>Selection</a:t>
            </a:r>
          </a:p>
          <a:p>
            <a:pPr lvl="1"/>
            <a:r>
              <a:rPr lang="en-US" altLang="zh-TW" dirty="0"/>
              <a:t>A CTP routing frame has </a:t>
            </a:r>
            <a:r>
              <a:rPr lang="en-US" altLang="zh-TW" dirty="0">
                <a:solidFill>
                  <a:srgbClr val="00B0F0"/>
                </a:solidFill>
              </a:rPr>
              <a:t>two fields and </a:t>
            </a:r>
            <a:r>
              <a:rPr lang="en-US" altLang="zh-TW" dirty="0" smtClean="0">
                <a:solidFill>
                  <a:srgbClr val="00B0F0"/>
                </a:solidFill>
              </a:rPr>
              <a:t>two control </a:t>
            </a:r>
            <a:r>
              <a:rPr lang="en-US" altLang="zh-TW" dirty="0">
                <a:solidFill>
                  <a:srgbClr val="00B0F0"/>
                </a:solidFill>
              </a:rPr>
              <a:t>bits</a:t>
            </a:r>
            <a:r>
              <a:rPr lang="en-US" altLang="zh-TW" dirty="0"/>
              <a:t>. The two fields advertise </a:t>
            </a:r>
            <a:r>
              <a:rPr lang="en-US" altLang="zh-TW" dirty="0">
                <a:solidFill>
                  <a:srgbClr val="92D050"/>
                </a:solidFill>
              </a:rPr>
              <a:t>the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92D050"/>
                </a:solidFill>
              </a:rPr>
              <a:t>node’s current </a:t>
            </a:r>
            <a:r>
              <a:rPr lang="en-US" altLang="zh-TW" dirty="0" smtClean="0">
                <a:solidFill>
                  <a:srgbClr val="92D050"/>
                </a:solidFill>
              </a:rPr>
              <a:t>parent </a:t>
            </a:r>
            <a:r>
              <a:rPr lang="en-US" altLang="zh-TW" dirty="0" smtClean="0"/>
              <a:t>and</a:t>
            </a:r>
            <a:r>
              <a:rPr lang="en-US" altLang="zh-TW" dirty="0" smtClean="0">
                <a:solidFill>
                  <a:srgbClr val="92D050"/>
                </a:solidFill>
              </a:rPr>
              <a:t> </a:t>
            </a:r>
            <a:r>
              <a:rPr lang="en-US" altLang="zh-TW" dirty="0">
                <a:solidFill>
                  <a:srgbClr val="92D050"/>
                </a:solidFill>
              </a:rPr>
              <a:t>routing cost</a:t>
            </a:r>
            <a:r>
              <a:rPr lang="en-US" altLang="zh-TW" dirty="0"/>
              <a:t>. The two control bits are </a:t>
            </a:r>
            <a:r>
              <a:rPr lang="en-US" altLang="zh-TW" dirty="0">
                <a:solidFill>
                  <a:srgbClr val="92D050"/>
                </a:solidFill>
              </a:rPr>
              <a:t>the pull bit (</a:t>
            </a:r>
            <a:r>
              <a:rPr lang="en-US" altLang="zh-TW" dirty="0" smtClean="0">
                <a:solidFill>
                  <a:srgbClr val="92D050"/>
                </a:solidFill>
              </a:rPr>
              <a:t>P) </a:t>
            </a:r>
            <a:r>
              <a:rPr lang="en-US" altLang="zh-TW" dirty="0" smtClean="0"/>
              <a:t>and</a:t>
            </a:r>
            <a:r>
              <a:rPr lang="en-US" altLang="zh-TW" dirty="0" smtClean="0">
                <a:solidFill>
                  <a:srgbClr val="92D050"/>
                </a:solidFill>
              </a:rPr>
              <a:t> </a:t>
            </a:r>
            <a:r>
              <a:rPr lang="en-US" altLang="zh-TW" dirty="0">
                <a:solidFill>
                  <a:srgbClr val="92D050"/>
                </a:solidFill>
              </a:rPr>
              <a:t>the congested bit (C</a:t>
            </a:r>
            <a:r>
              <a:rPr lang="en-US" altLang="zh-TW" dirty="0" smtClean="0">
                <a:solidFill>
                  <a:srgbClr val="92D050"/>
                </a:solidFill>
              </a:rPr>
              <a:t>)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Control Traffic </a:t>
            </a:r>
            <a:r>
              <a:rPr lang="en-US" altLang="zh-TW" dirty="0" smtClean="0"/>
              <a:t>Timing</a:t>
            </a:r>
          </a:p>
          <a:p>
            <a:pPr lvl="1"/>
            <a:r>
              <a:rPr lang="en-US" altLang="zh-TW" dirty="0"/>
              <a:t>When CTP </a:t>
            </a:r>
            <a:r>
              <a:rPr lang="en-US" altLang="zh-TW" dirty="0" err="1"/>
              <a:t>Noe’s</a:t>
            </a:r>
            <a:r>
              <a:rPr lang="en-US" altLang="zh-TW" dirty="0"/>
              <a:t> topology is stable, it relies on </a:t>
            </a:r>
            <a:r>
              <a:rPr lang="en-US" altLang="zh-TW" dirty="0" smtClean="0"/>
              <a:t>data packets </a:t>
            </a:r>
            <a:r>
              <a:rPr lang="en-US" altLang="zh-TW" dirty="0"/>
              <a:t>to maintain, probe, and improve link estimates </a:t>
            </a:r>
            <a:r>
              <a:rPr lang="en-US" altLang="zh-TW" dirty="0" smtClean="0"/>
              <a:t>and routing </a:t>
            </a:r>
            <a:r>
              <a:rPr lang="en-US" altLang="zh-TW" dirty="0"/>
              <a:t>state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Beacons form </a:t>
            </a:r>
            <a:r>
              <a:rPr lang="en-US" altLang="zh-TW" dirty="0"/>
              <a:t>a critical part of </a:t>
            </a:r>
            <a:r>
              <a:rPr lang="en-US" altLang="zh-TW" dirty="0" smtClean="0"/>
              <a:t>routing topology </a:t>
            </a:r>
            <a:r>
              <a:rPr lang="en-US" altLang="zh-TW" dirty="0"/>
              <a:t>maintenance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beacon interval varies </a:t>
            </a:r>
            <a:r>
              <a:rPr lang="en-US" altLang="zh-TW" dirty="0"/>
              <a:t>between 64 </a:t>
            </a:r>
            <a:r>
              <a:rPr lang="en-US" altLang="zh-TW" dirty="0" err="1"/>
              <a:t>ms</a:t>
            </a:r>
            <a:r>
              <a:rPr lang="en-US" altLang="zh-TW" dirty="0"/>
              <a:t> and one </a:t>
            </a:r>
            <a:r>
              <a:rPr lang="en-US" altLang="zh-TW" dirty="0" smtClean="0"/>
              <a:t>hour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Control Plane </a:t>
            </a:r>
            <a:r>
              <a:rPr lang="en-US" altLang="zh-TW" dirty="0" smtClean="0"/>
              <a:t>Design(1/2)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26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r>
              <a:rPr lang="en-US" altLang="zh-TW" dirty="0"/>
              <a:t>Resetting the Beacon </a:t>
            </a:r>
            <a:r>
              <a:rPr lang="en-US" altLang="zh-TW" dirty="0" smtClean="0"/>
              <a:t>Interval</a:t>
            </a:r>
          </a:p>
          <a:p>
            <a:pPr lvl="1"/>
            <a:r>
              <a:rPr lang="en-US" altLang="zh-TW" dirty="0" smtClean="0"/>
              <a:t>3 events</a:t>
            </a:r>
          </a:p>
          <a:p>
            <a:pPr lvl="1"/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smtClean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forwards data packets in a possible loop </a:t>
            </a:r>
            <a:r>
              <a:rPr lang="en-US" altLang="zh-TW" dirty="0" smtClean="0"/>
              <a:t>normally : </a:t>
            </a:r>
            <a:r>
              <a:rPr lang="en-US" altLang="zh-TW" dirty="0" smtClean="0">
                <a:solidFill>
                  <a:srgbClr val="FF0000"/>
                </a:solidFill>
              </a:rPr>
              <a:t>it </a:t>
            </a:r>
            <a:r>
              <a:rPr lang="en-US" altLang="zh-TW" dirty="0">
                <a:solidFill>
                  <a:srgbClr val="FF0000"/>
                </a:solidFill>
              </a:rPr>
              <a:t>does not drop them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pPr lvl="1"/>
            <a:r>
              <a:rPr lang="en-US" altLang="zh-TW" dirty="0"/>
              <a:t>I</a:t>
            </a:r>
            <a:r>
              <a:rPr lang="en-US" altLang="zh-TW" dirty="0" smtClean="0"/>
              <a:t>t </a:t>
            </a:r>
            <a:r>
              <a:rPr lang="en-US" altLang="zh-TW" dirty="0"/>
              <a:t>introduces a </a:t>
            </a:r>
            <a:r>
              <a:rPr lang="en-US" altLang="zh-TW" dirty="0" smtClean="0"/>
              <a:t>slight </a:t>
            </a:r>
            <a:r>
              <a:rPr lang="en-US" altLang="zh-TW" dirty="0" smtClean="0">
                <a:solidFill>
                  <a:srgbClr val="92D050"/>
                </a:solidFill>
              </a:rPr>
              <a:t>pause</a:t>
            </a:r>
            <a:r>
              <a:rPr lang="en-US" altLang="zh-TW" dirty="0" smtClean="0"/>
              <a:t> </a:t>
            </a:r>
            <a:r>
              <a:rPr lang="en-US" altLang="zh-TW" dirty="0"/>
              <a:t>in forwarding, the length of the minimum beacon interval.</a:t>
            </a:r>
          </a:p>
          <a:p>
            <a:pPr lvl="1"/>
            <a:r>
              <a:rPr lang="en-US" altLang="zh-TW" dirty="0"/>
              <a:t>This ensures that it sends the resulting beacon before </a:t>
            </a:r>
            <a:r>
              <a:rPr lang="en-US" altLang="zh-TW" dirty="0" smtClean="0"/>
              <a:t>the data </a:t>
            </a:r>
            <a:r>
              <a:rPr lang="en-US" altLang="zh-TW" dirty="0"/>
              <a:t>packet, such that the inconsistent node has a </a:t>
            </a:r>
            <a:r>
              <a:rPr lang="en-US" altLang="zh-TW" dirty="0">
                <a:solidFill>
                  <a:srgbClr val="92D050"/>
                </a:solidFill>
              </a:rPr>
              <a:t>chance</a:t>
            </a:r>
            <a:r>
              <a:rPr lang="en-US" altLang="zh-TW" dirty="0"/>
              <a:t> </a:t>
            </a:r>
            <a:r>
              <a:rPr lang="en-US" altLang="zh-TW" dirty="0" smtClean="0"/>
              <a:t>to resolve </a:t>
            </a:r>
            <a:r>
              <a:rPr lang="en-US" altLang="zh-TW" dirty="0"/>
              <a:t>the problem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/>
              <a:t>If the first beacon was lost, then the process will </a:t>
            </a:r>
            <a:r>
              <a:rPr lang="en-US" altLang="zh-TW" dirty="0" smtClean="0"/>
              <a:t>repeat.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Control Plane </a:t>
            </a:r>
            <a:r>
              <a:rPr lang="en-US" altLang="zh-TW" dirty="0" smtClean="0"/>
              <a:t>Design(2/2)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62" y="2355795"/>
            <a:ext cx="3086679" cy="30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85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concerns are </a:t>
            </a:r>
            <a:r>
              <a:rPr lang="en-US" altLang="zh-TW" dirty="0"/>
              <a:t>much more systems- and </a:t>
            </a:r>
            <a:r>
              <a:rPr lang="en-US" altLang="zh-TW" dirty="0" smtClean="0"/>
              <a:t>implementation-oriented.</a:t>
            </a:r>
          </a:p>
          <a:p>
            <a:r>
              <a:rPr lang="en-US" altLang="zh-TW" dirty="0"/>
              <a:t>four </a:t>
            </a:r>
            <a:r>
              <a:rPr lang="en-US" altLang="zh-TW" dirty="0" smtClean="0"/>
              <a:t>mechanisms </a:t>
            </a:r>
            <a:r>
              <a:rPr lang="en-US" altLang="zh-TW" dirty="0"/>
              <a:t>achieve efficiency, robustness, and </a:t>
            </a:r>
            <a:r>
              <a:rPr lang="en-US" altLang="zh-TW" dirty="0" smtClean="0"/>
              <a:t>reliability:</a:t>
            </a:r>
          </a:p>
          <a:p>
            <a:pPr lvl="1"/>
            <a:r>
              <a:rPr lang="en-US" altLang="zh-TW" dirty="0"/>
              <a:t>per-client </a:t>
            </a:r>
            <a:r>
              <a:rPr lang="en-US" altLang="zh-TW" dirty="0" smtClean="0"/>
              <a:t>queuing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hybrid send </a:t>
            </a:r>
            <a:r>
              <a:rPr lang="en-US" altLang="zh-TW" dirty="0" smtClean="0"/>
              <a:t>queue </a:t>
            </a:r>
          </a:p>
          <a:p>
            <a:pPr lvl="1"/>
            <a:r>
              <a:rPr lang="en-US" altLang="zh-TW" dirty="0" smtClean="0"/>
              <a:t>a transmit timer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dirty="0"/>
              <a:t>packet summary cache</a:t>
            </a:r>
            <a:endParaRPr lang="en-US" altLang="zh-TW" dirty="0" smtClean="0"/>
          </a:p>
          <a:p>
            <a:r>
              <a:rPr lang="en-US" altLang="zh-TW" dirty="0" smtClean="0"/>
              <a:t>8 bytes header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Plane Design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35670"/>
            <a:ext cx="4348142" cy="246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95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maintains two levels of queues. The top </a:t>
            </a:r>
            <a:r>
              <a:rPr lang="en-US" altLang="zh-TW" dirty="0" smtClean="0"/>
              <a:t>level is </a:t>
            </a:r>
            <a:r>
              <a:rPr lang="en-US" altLang="zh-TW" dirty="0"/>
              <a:t>a set of one-deep client queues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These client </a:t>
            </a:r>
            <a:r>
              <a:rPr lang="en-US" altLang="zh-TW" dirty="0"/>
              <a:t>queues do not actually store packets; they are </a:t>
            </a:r>
            <a:r>
              <a:rPr lang="en-US" altLang="zh-TW" dirty="0" smtClean="0"/>
              <a:t>simple guards </a:t>
            </a:r>
            <a:r>
              <a:rPr lang="en-US" altLang="zh-TW" dirty="0"/>
              <a:t>that keep track of whether a client has an </a:t>
            </a:r>
            <a:r>
              <a:rPr lang="en-US" altLang="zh-TW" dirty="0" smtClean="0"/>
              <a:t>outstanding packet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When </a:t>
            </a:r>
            <a:r>
              <a:rPr lang="en-US" altLang="zh-TW" dirty="0"/>
              <a:t>a client sends a packet, the client </a:t>
            </a:r>
            <a:r>
              <a:rPr lang="en-US" altLang="zh-TW" dirty="0" smtClean="0"/>
              <a:t>queue checks </a:t>
            </a:r>
            <a:r>
              <a:rPr lang="en-US" altLang="zh-TW" dirty="0"/>
              <a:t>whether it is available. If so, the client queue </a:t>
            </a:r>
            <a:r>
              <a:rPr lang="en-US" altLang="zh-TW" dirty="0" smtClean="0"/>
              <a:t>marks itself </a:t>
            </a:r>
            <a:r>
              <a:rPr lang="en-US" altLang="zh-TW" dirty="0"/>
              <a:t>busy and passes the packet down to the send queue.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Per-client Queuing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1828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35704"/>
          </a:xfrm>
        </p:spPr>
        <p:txBody>
          <a:bodyPr/>
          <a:lstStyle/>
          <a:p>
            <a:r>
              <a:rPr lang="en-US" altLang="zh-TW" dirty="0"/>
              <a:t>CTP </a:t>
            </a:r>
            <a:r>
              <a:rPr lang="en-US" altLang="zh-TW" dirty="0" err="1"/>
              <a:t>Noe’s</a:t>
            </a:r>
            <a:r>
              <a:rPr lang="en-US" altLang="zh-TW" dirty="0"/>
              <a:t> lower level queue contains both </a:t>
            </a:r>
            <a:r>
              <a:rPr lang="en-US" altLang="zh-TW" dirty="0" smtClean="0"/>
              <a:t>route through- </a:t>
            </a:r>
            <a:r>
              <a:rPr lang="en-US" altLang="zh-TW" dirty="0"/>
              <a:t>and locally-generated traffic ,</a:t>
            </a:r>
            <a:r>
              <a:rPr lang="en-US" altLang="zh-TW" dirty="0" smtClean="0"/>
              <a:t>maintained </a:t>
            </a:r>
            <a:r>
              <a:rPr lang="en-US" altLang="zh-TW" dirty="0"/>
              <a:t>by a FIFO policy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When CTP </a:t>
            </a:r>
            <a:r>
              <a:rPr lang="en-US" altLang="zh-TW" dirty="0" err="1"/>
              <a:t>Noe</a:t>
            </a:r>
            <a:r>
              <a:rPr lang="en-US" altLang="zh-TW" dirty="0"/>
              <a:t> receives a packet to forward, it </a:t>
            </a:r>
            <a:r>
              <a:rPr lang="en-US" altLang="zh-TW" dirty="0" smtClean="0"/>
              <a:t>first checks </a:t>
            </a:r>
            <a:r>
              <a:rPr lang="en-US" altLang="zh-TW" dirty="0"/>
              <a:t>if the packet is a </a:t>
            </a:r>
            <a:r>
              <a:rPr lang="en-US" altLang="zh-TW" dirty="0" smtClean="0"/>
              <a:t>duplicate.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Hybrid Send Queue</a:t>
            </a:r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539552" y="3429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TW" b="0" dirty="0"/>
              <a:t>Transmit Timer</a:t>
            </a:r>
            <a:endParaRPr lang="zh-TW" altLang="en-US" dirty="0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467544" y="4293096"/>
            <a:ext cx="8229600" cy="2235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dirty="0" smtClean="0"/>
              <a:t>A-&gt;B-&gt;C-&gt;D</a:t>
            </a:r>
          </a:p>
          <a:p>
            <a:r>
              <a:rPr lang="en-US" altLang="zh-TW" dirty="0"/>
              <a:t>waits in the range of (1:5p;2:5p), such that the average </a:t>
            </a:r>
            <a:r>
              <a:rPr lang="en-US" altLang="zh-TW" dirty="0" smtClean="0"/>
              <a:t>wait time </a:t>
            </a:r>
            <a:r>
              <a:rPr lang="en-US" altLang="zh-TW" dirty="0"/>
              <a:t>is 2p but there is randomization to prevent edge </a:t>
            </a:r>
            <a:r>
              <a:rPr lang="en-US" altLang="zh-TW" dirty="0" smtClean="0"/>
              <a:t>conditions.</a:t>
            </a:r>
          </a:p>
        </p:txBody>
      </p:sp>
    </p:spTree>
    <p:extLst>
      <p:ext uri="{BB962C8B-B14F-4D97-AF65-F5344CB8AC3E}">
        <p14:creationId xmlns:p14="http://schemas.microsoft.com/office/powerpoint/2010/main" val="240040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</a:t>
            </a:r>
            <a:r>
              <a:rPr lang="en-US" altLang="zh-TW" dirty="0" smtClean="0"/>
              <a:t>detects duplicates by </a:t>
            </a:r>
            <a:r>
              <a:rPr lang="en-US" altLang="zh-TW" dirty="0"/>
              <a:t>examining three values: the origin address, the origin </a:t>
            </a:r>
            <a:r>
              <a:rPr lang="en-US" altLang="zh-TW" dirty="0" smtClean="0"/>
              <a:t>sequence number</a:t>
            </a:r>
            <a:r>
              <a:rPr lang="en-US" altLang="zh-TW" dirty="0"/>
              <a:t>, and the THL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When CTP </a:t>
            </a:r>
            <a:r>
              <a:rPr lang="en-US" altLang="zh-TW" dirty="0" err="1"/>
              <a:t>Noe</a:t>
            </a:r>
            <a:r>
              <a:rPr lang="en-US" altLang="zh-TW" dirty="0"/>
              <a:t> receives a packet to forward, it scans </a:t>
            </a:r>
            <a:r>
              <a:rPr lang="en-US" altLang="zh-TW" dirty="0" smtClean="0"/>
              <a:t>its send </a:t>
            </a:r>
            <a:r>
              <a:rPr lang="en-US" altLang="zh-TW" dirty="0"/>
              <a:t>queue for duplicates. It also scans a transmit cache </a:t>
            </a:r>
            <a:r>
              <a:rPr lang="en-US" altLang="zh-TW" dirty="0" smtClean="0"/>
              <a:t>containing the          3-tuples </a:t>
            </a:r>
            <a:r>
              <a:rPr lang="en-US" altLang="zh-TW" dirty="0"/>
              <a:t>of the N most recently forwarded packets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 </a:t>
            </a:r>
            <a:r>
              <a:rPr lang="en-US" altLang="zh-TW" dirty="0"/>
              <a:t>cache size of four slots is </a:t>
            </a:r>
            <a:r>
              <a:rPr lang="en-US" altLang="zh-TW" dirty="0" smtClean="0"/>
              <a:t>enough to </a:t>
            </a:r>
            <a:r>
              <a:rPr lang="en-US" altLang="zh-TW" dirty="0"/>
              <a:t>suppress most (&gt; 99%) duplicates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/>
              <a:t>Transmit Cache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0984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This paper evaluates their </a:t>
            </a:r>
            <a:r>
              <a:rPr lang="en-US" altLang="zh-TW" dirty="0"/>
              <a:t>implementation of CTP </a:t>
            </a:r>
            <a:r>
              <a:rPr lang="en-US" altLang="zh-TW" dirty="0" err="1"/>
              <a:t>Noe</a:t>
            </a:r>
            <a:r>
              <a:rPr lang="en-US" altLang="zh-TW" dirty="0"/>
              <a:t>, using </a:t>
            </a:r>
            <a:r>
              <a:rPr lang="en-US" altLang="zh-TW" dirty="0" smtClean="0"/>
              <a:t>the 4-bit </a:t>
            </a:r>
            <a:r>
              <a:rPr lang="en-US" altLang="zh-TW" dirty="0"/>
              <a:t>link estimator </a:t>
            </a:r>
            <a:r>
              <a:rPr lang="en-US" altLang="zh-TW" dirty="0" smtClean="0"/>
              <a:t>from , </a:t>
            </a:r>
            <a:r>
              <a:rPr lang="en-US" altLang="zh-TW" dirty="0"/>
              <a:t>on 12 different </a:t>
            </a:r>
            <a:r>
              <a:rPr lang="en-US" altLang="zh-TW" dirty="0" err="1"/>
              <a:t>testbeds</a:t>
            </a:r>
            <a:r>
              <a:rPr lang="en-US" altLang="zh-TW" dirty="0"/>
              <a:t>, </a:t>
            </a:r>
            <a:r>
              <a:rPr lang="en-US" altLang="zh-TW" dirty="0" smtClean="0"/>
              <a:t>encompassing seven </a:t>
            </a:r>
            <a:r>
              <a:rPr lang="en-US" altLang="zh-TW" dirty="0"/>
              <a:t>platforms, six link layers, multiple </a:t>
            </a:r>
            <a:r>
              <a:rPr lang="en-US" altLang="zh-TW" dirty="0" smtClean="0"/>
              <a:t>densities and </a:t>
            </a:r>
            <a:r>
              <a:rPr lang="en-US" altLang="zh-TW" dirty="0"/>
              <a:t>frequencies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hope </a:t>
            </a:r>
            <a:r>
              <a:rPr lang="en-US" altLang="zh-TW" dirty="0"/>
              <a:t>is that different </a:t>
            </a:r>
            <a:r>
              <a:rPr lang="en-US" altLang="zh-TW" dirty="0" err="1"/>
              <a:t>testbed</a:t>
            </a:r>
            <a:r>
              <a:rPr lang="en-US" altLang="zh-TW" dirty="0"/>
              <a:t> environments </a:t>
            </a:r>
            <a:r>
              <a:rPr lang="en-US" altLang="zh-TW" dirty="0" smtClean="0"/>
              <a:t>they </a:t>
            </a:r>
            <a:r>
              <a:rPr lang="en-US" altLang="zh-TW" dirty="0"/>
              <a:t>examine </a:t>
            </a:r>
            <a:r>
              <a:rPr lang="en-US" altLang="zh-TW" dirty="0" smtClean="0"/>
              <a:t>sufficiently capture </a:t>
            </a:r>
            <a:r>
              <a:rPr lang="en-US" altLang="zh-TW" dirty="0"/>
              <a:t>a reasonable degree of variation in </a:t>
            </a:r>
            <a:r>
              <a:rPr lang="en-US" altLang="zh-TW" dirty="0" smtClean="0"/>
              <a:t>hardware platforms</a:t>
            </a:r>
            <a:r>
              <a:rPr lang="en-US" altLang="zh-TW" dirty="0"/>
              <a:t>, topology, and RF environment.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Evaluation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0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Introdution</a:t>
            </a:r>
            <a:endParaRPr lang="en-US" altLang="zh-TW" dirty="0" smtClean="0"/>
          </a:p>
          <a:p>
            <a:r>
              <a:rPr lang="en-US" altLang="zh-TW" dirty="0" smtClean="0"/>
              <a:t>Motivation</a:t>
            </a:r>
          </a:p>
          <a:p>
            <a:r>
              <a:rPr lang="en-US" altLang="zh-TW" dirty="0"/>
              <a:t>Design </a:t>
            </a:r>
            <a:r>
              <a:rPr lang="en-US" altLang="zh-TW" dirty="0" smtClean="0"/>
              <a:t>Overview</a:t>
            </a:r>
          </a:p>
          <a:p>
            <a:r>
              <a:rPr lang="en-US" altLang="zh-TW" dirty="0"/>
              <a:t>Control Plane </a:t>
            </a:r>
            <a:r>
              <a:rPr lang="en-US" altLang="zh-TW" dirty="0" smtClean="0"/>
              <a:t>Design</a:t>
            </a:r>
          </a:p>
          <a:p>
            <a:r>
              <a:rPr lang="en-US" altLang="zh-TW" dirty="0"/>
              <a:t>Data Plane </a:t>
            </a:r>
            <a:r>
              <a:rPr lang="en-US" altLang="zh-TW" dirty="0" smtClean="0"/>
              <a:t>Design</a:t>
            </a:r>
          </a:p>
          <a:p>
            <a:r>
              <a:rPr lang="en-US" altLang="zh-TW" dirty="0"/>
              <a:t>Evaluation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418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972008"/>
          </a:xfrm>
        </p:spPr>
        <p:txBody>
          <a:bodyPr>
            <a:normAutofit fontScale="77500" lnSpcReduction="2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109728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 min </a:t>
            </a:r>
            <a:r>
              <a:rPr lang="en-US" altLang="zh-TW" dirty="0"/>
              <a:t>and </a:t>
            </a:r>
            <a:r>
              <a:rPr lang="en-US" altLang="zh-TW" dirty="0" smtClean="0"/>
              <a:t>max </a:t>
            </a:r>
            <a:r>
              <a:rPr lang="en-US" altLang="zh-TW" dirty="0"/>
              <a:t>degree </a:t>
            </a:r>
            <a:r>
              <a:rPr lang="en-US" altLang="zh-TW" dirty="0" smtClean="0"/>
              <a:t>column are </a:t>
            </a:r>
            <a:r>
              <a:rPr lang="en-US" altLang="zh-TW" dirty="0"/>
              <a:t>the in-degree of the nodes with the smallest and </a:t>
            </a:r>
            <a:r>
              <a:rPr lang="en-US" altLang="zh-TW" dirty="0" smtClean="0"/>
              <a:t>largest number </a:t>
            </a:r>
            <a:r>
              <a:rPr lang="en-US" altLang="zh-TW" dirty="0"/>
              <a:t>of </a:t>
            </a:r>
            <a:r>
              <a:rPr lang="en-US" altLang="zh-TW" dirty="0" smtClean="0"/>
              <a:t>links.</a:t>
            </a:r>
          </a:p>
          <a:p>
            <a:r>
              <a:rPr lang="en-US" altLang="zh-TW" dirty="0"/>
              <a:t>link stability and </a:t>
            </a:r>
            <a:r>
              <a:rPr lang="en-US" altLang="zh-TW" dirty="0" smtClean="0"/>
              <a:t>quality</a:t>
            </a:r>
          </a:p>
          <a:p>
            <a:pPr lvl="1"/>
            <a:r>
              <a:rPr lang="en-US" altLang="zh-TW" dirty="0"/>
              <a:t>PL, the average path length (hops </a:t>
            </a:r>
            <a:r>
              <a:rPr lang="en-US" altLang="zh-TW" dirty="0" smtClean="0"/>
              <a:t>a packet </a:t>
            </a:r>
            <a:r>
              <a:rPr lang="en-US" altLang="zh-TW" dirty="0"/>
              <a:t>takes to the collection root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the average cost (</a:t>
            </a:r>
            <a:r>
              <a:rPr lang="en-US" altLang="zh-TW" dirty="0" smtClean="0"/>
              <a:t>transmissions/delivery)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node churn (parent change rate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 smtClean="0"/>
              <a:t>cost/PL </a:t>
            </a:r>
            <a:r>
              <a:rPr lang="en-US" altLang="zh-TW" dirty="0"/>
              <a:t>indicates how any </a:t>
            </a:r>
            <a:r>
              <a:rPr lang="en-US" altLang="zh-TW" dirty="0" smtClean="0"/>
              <a:t>transmissions CTP </a:t>
            </a:r>
            <a:r>
              <a:rPr lang="en-US" altLang="zh-TW" dirty="0" err="1"/>
              <a:t>Noe</a:t>
            </a:r>
            <a:r>
              <a:rPr lang="en-US" altLang="zh-TW" dirty="0"/>
              <a:t> makes on average per hop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0"/>
            <a:ext cx="859259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2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3 variables:</a:t>
            </a:r>
          </a:p>
          <a:p>
            <a:pPr lvl="1"/>
            <a:r>
              <a:rPr lang="en-US" altLang="zh-TW" dirty="0"/>
              <a:t>the inter-packet interval (IPI) with which the application sends packets with CTP </a:t>
            </a:r>
            <a:r>
              <a:rPr lang="en-US" altLang="zh-TW" dirty="0" err="1"/>
              <a:t>Noe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the MAC layer used</a:t>
            </a:r>
          </a:p>
          <a:p>
            <a:pPr lvl="1"/>
            <a:r>
              <a:rPr lang="en-US" altLang="zh-TW" dirty="0"/>
              <a:t>the node ID of the root </a:t>
            </a:r>
            <a:r>
              <a:rPr lang="en-US" altLang="zh-TW" dirty="0" smtClean="0"/>
              <a:t>node</a:t>
            </a:r>
          </a:p>
          <a:p>
            <a:r>
              <a:rPr lang="en-US" altLang="zh-TW" dirty="0" smtClean="0"/>
              <a:t>pick </a:t>
            </a:r>
            <a:r>
              <a:rPr lang="en-US" altLang="zh-TW" dirty="0"/>
              <a:t>roots that were in one corner of a </a:t>
            </a:r>
            <a:r>
              <a:rPr lang="en-US" altLang="zh-TW" dirty="0" err="1"/>
              <a:t>testbed</a:t>
            </a:r>
            <a:endParaRPr lang="en-US" altLang="zh-TW" dirty="0" smtClean="0"/>
          </a:p>
          <a:p>
            <a:r>
              <a:rPr lang="en-US" altLang="zh-TW" dirty="0"/>
              <a:t>6 different MAC </a:t>
            </a:r>
            <a:r>
              <a:rPr lang="en-US" altLang="zh-TW" dirty="0" smtClean="0"/>
              <a:t>layers</a:t>
            </a:r>
          </a:p>
          <a:p>
            <a:r>
              <a:rPr lang="en-US" altLang="zh-TW" dirty="0"/>
              <a:t>Evaluating efficiency is difficult; 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compare </a:t>
            </a:r>
            <a:r>
              <a:rPr lang="en-US" altLang="zh-TW" dirty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with the </a:t>
            </a:r>
            <a:r>
              <a:rPr lang="en-US" altLang="zh-TW" dirty="0" err="1"/>
              <a:t>TinyOS</a:t>
            </a:r>
            <a:r>
              <a:rPr lang="en-US" altLang="zh-TW" dirty="0"/>
              <a:t> 2.1 </a:t>
            </a:r>
            <a:r>
              <a:rPr lang="en-US" altLang="zh-TW" dirty="0" smtClean="0"/>
              <a:t>  </a:t>
            </a:r>
          </a:p>
          <a:p>
            <a:pPr marL="109728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implementation of </a:t>
            </a:r>
            <a:r>
              <a:rPr lang="en-US" altLang="zh-TW" dirty="0" err="1"/>
              <a:t>MultihopLQI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Experimental Methodology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4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2"/>
            <a:ext cx="8652164" cy="608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3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chose IPI values well below saturation, such </a:t>
            </a:r>
            <a:r>
              <a:rPr lang="en-US" altLang="zh-TW" dirty="0" smtClean="0"/>
              <a:t>that available </a:t>
            </a:r>
            <a:r>
              <a:rPr lang="en-US" altLang="zh-TW" dirty="0"/>
              <a:t>throughput does not limit the delivery </a:t>
            </a:r>
            <a:r>
              <a:rPr lang="en-US" altLang="zh-TW" dirty="0" smtClean="0"/>
              <a:t>ratio</a:t>
            </a:r>
          </a:p>
          <a:p>
            <a:r>
              <a:rPr lang="en-US" altLang="zh-TW" dirty="0" smtClean="0"/>
              <a:t>Loss</a:t>
            </a:r>
          </a:p>
          <a:p>
            <a:pPr lvl="1"/>
            <a:r>
              <a:rPr lang="en-US" altLang="zh-TW" dirty="0" smtClean="0"/>
              <a:t>Retransmit : CTP </a:t>
            </a:r>
            <a:r>
              <a:rPr lang="en-US" altLang="zh-TW" dirty="0" err="1"/>
              <a:t>Noe</a:t>
            </a:r>
            <a:r>
              <a:rPr lang="en-US" altLang="zh-TW" dirty="0"/>
              <a:t> dropped a packet after 32 </a:t>
            </a:r>
            <a:r>
              <a:rPr lang="en-US" altLang="zh-TW" dirty="0" smtClean="0"/>
              <a:t>retransmissions</a:t>
            </a:r>
            <a:endParaRPr lang="en-US" altLang="zh-TW" dirty="0"/>
          </a:p>
          <a:p>
            <a:pPr lvl="1"/>
            <a:r>
              <a:rPr lang="en-US" altLang="zh-TW" dirty="0" smtClean="0"/>
              <a:t>Queue : it </a:t>
            </a:r>
            <a:r>
              <a:rPr lang="en-US" altLang="zh-TW" dirty="0"/>
              <a:t>dropped a received packet due to </a:t>
            </a:r>
            <a:r>
              <a:rPr lang="en-US" altLang="zh-TW" dirty="0" smtClean="0"/>
              <a:t>a full </a:t>
            </a:r>
            <a:r>
              <a:rPr lang="en-US" altLang="zh-TW" dirty="0"/>
              <a:t>forwarding </a:t>
            </a:r>
            <a:r>
              <a:rPr lang="en-US" altLang="zh-TW" dirty="0" smtClean="0"/>
              <a:t>queue</a:t>
            </a:r>
          </a:p>
          <a:p>
            <a:pPr lvl="1"/>
            <a:r>
              <a:rPr lang="en-US" altLang="zh-TW" dirty="0" err="1" smtClean="0"/>
              <a:t>Ack</a:t>
            </a:r>
            <a:r>
              <a:rPr lang="en-US" altLang="zh-TW" dirty="0" smtClean="0"/>
              <a:t> : it </a:t>
            </a:r>
            <a:r>
              <a:rPr lang="en-US" altLang="zh-TW" dirty="0"/>
              <a:t>heard link layer </a:t>
            </a:r>
            <a:r>
              <a:rPr lang="en-US" altLang="zh-TW" dirty="0" smtClean="0"/>
              <a:t>acknowledgments for </a:t>
            </a:r>
            <a:r>
              <a:rPr lang="en-US" altLang="zh-TW" dirty="0"/>
              <a:t>packets that did not arrive </a:t>
            </a:r>
            <a:r>
              <a:rPr lang="en-US" altLang="zh-TW" dirty="0" smtClean="0"/>
              <a:t>successfully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200" dirty="0"/>
              <a:t>Reliable, Robust, Hardware-independent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7946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Reliability : average </a:t>
            </a:r>
            <a:r>
              <a:rPr lang="en-US" altLang="zh-TW" dirty="0"/>
              <a:t>delivery </a:t>
            </a:r>
            <a:r>
              <a:rPr lang="en-US" altLang="zh-TW" dirty="0" smtClean="0"/>
              <a:t>ratio above </a:t>
            </a:r>
            <a:r>
              <a:rPr lang="en-US" altLang="zh-TW" dirty="0"/>
              <a:t>90</a:t>
            </a:r>
            <a:r>
              <a:rPr lang="en-US" altLang="zh-TW" dirty="0" smtClean="0"/>
              <a:t>%</a:t>
            </a:r>
          </a:p>
          <a:p>
            <a:r>
              <a:rPr lang="en-US" altLang="zh-TW" dirty="0"/>
              <a:t>Robustness and hardware independence : </a:t>
            </a:r>
          </a:p>
          <a:p>
            <a:pPr lvl="1"/>
            <a:r>
              <a:rPr lang="en-US" altLang="zh-TW" dirty="0"/>
              <a:t>maintains its level of reliability across all configurations and settings, and requires configuration of a single constant, the expected packet transmission time, when used on different radio platforms</a:t>
            </a:r>
            <a:r>
              <a:rPr lang="en-US" altLang="zh-TW" dirty="0" smtClean="0"/>
              <a:t>.</a:t>
            </a:r>
          </a:p>
          <a:p>
            <a:r>
              <a:rPr lang="en-US" altLang="zh-TW" dirty="0" err="1"/>
              <a:t>Motelab</a:t>
            </a:r>
            <a:r>
              <a:rPr lang="en-US" altLang="zh-TW" dirty="0" smtClean="0"/>
              <a:t>:</a:t>
            </a:r>
          </a:p>
          <a:p>
            <a:pPr lvl="1"/>
            <a:r>
              <a:rPr lang="en-US" altLang="zh-TW" dirty="0" smtClean="0"/>
              <a:t>some </a:t>
            </a:r>
            <a:r>
              <a:rPr lang="en-US" altLang="zh-TW" dirty="0" err="1"/>
              <a:t>Motelab</a:t>
            </a:r>
            <a:r>
              <a:rPr lang="en-US" altLang="zh-TW" dirty="0"/>
              <a:t> </a:t>
            </a:r>
            <a:r>
              <a:rPr lang="en-US" altLang="zh-TW" dirty="0" smtClean="0"/>
              <a:t>nodes are </a:t>
            </a:r>
            <a:r>
              <a:rPr lang="en-US" altLang="zh-TW" dirty="0"/>
              <a:t>only intermittently and sparsely </a:t>
            </a:r>
            <a:r>
              <a:rPr lang="en-US" altLang="zh-TW" dirty="0" smtClean="0"/>
              <a:t>connected(Table 1)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651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3345302" cy="4525963"/>
          </a:xfrm>
        </p:spPr>
        <p:txBody>
          <a:bodyPr/>
          <a:lstStyle/>
          <a:p>
            <a:r>
              <a:rPr lang="en-US" altLang="zh-TW" dirty="0"/>
              <a:t>focus comparative </a:t>
            </a:r>
            <a:r>
              <a:rPr lang="en-US" altLang="zh-TW" dirty="0" smtClean="0"/>
              <a:t>evaluations </a:t>
            </a:r>
            <a:r>
              <a:rPr lang="en-US" altLang="zh-TW" dirty="0"/>
              <a:t>on </a:t>
            </a:r>
            <a:r>
              <a:rPr lang="en-US" altLang="zh-TW" dirty="0" err="1" smtClean="0"/>
              <a:t>MultihopLQI</a:t>
            </a:r>
            <a:endParaRPr lang="en-US" altLang="zh-TW" dirty="0" smtClean="0"/>
          </a:p>
          <a:p>
            <a:r>
              <a:rPr lang="en-US" altLang="zh-TW" dirty="0" smtClean="0"/>
              <a:t>37 hours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2" y="260648"/>
            <a:ext cx="534149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96134" y="4581128"/>
            <a:ext cx="1008114" cy="3600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L:0.58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96134" y="5085184"/>
            <a:ext cx="1008114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A:0.85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46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4042792" cy="4525963"/>
          </a:xfrm>
        </p:spPr>
        <p:txBody>
          <a:bodyPr>
            <a:normAutofit/>
          </a:bodyPr>
          <a:lstStyle/>
          <a:p>
            <a:r>
              <a:rPr lang="en-US" altLang="zh-TW" dirty="0"/>
              <a:t>control packets:</a:t>
            </a:r>
          </a:p>
          <a:p>
            <a:pPr marL="109728" indent="0">
              <a:buNone/>
            </a:pPr>
            <a:r>
              <a:rPr lang="en-US" altLang="zh-TW" dirty="0"/>
              <a:t>   2.2% vs. 8.4%</a:t>
            </a:r>
          </a:p>
          <a:p>
            <a:r>
              <a:rPr lang="en-US" altLang="zh-TW" dirty="0" smtClean="0"/>
              <a:t>Data</a:t>
            </a:r>
          </a:p>
          <a:p>
            <a:pPr lvl="1"/>
            <a:r>
              <a:rPr lang="en-US" altLang="zh-TW" dirty="0"/>
              <a:t>a result of good route selection and agile </a:t>
            </a:r>
            <a:r>
              <a:rPr lang="en-US" altLang="zh-TW" dirty="0" smtClean="0"/>
              <a:t>route repair</a:t>
            </a:r>
          </a:p>
          <a:p>
            <a:r>
              <a:rPr lang="en-US" altLang="zh-TW" dirty="0" smtClean="0"/>
              <a:t>Control </a:t>
            </a:r>
          </a:p>
          <a:p>
            <a:pPr lvl="1"/>
            <a:r>
              <a:rPr lang="en-US" altLang="zh-TW" dirty="0" smtClean="0"/>
              <a:t>CTP </a:t>
            </a:r>
            <a:r>
              <a:rPr lang="en-US" altLang="zh-TW" dirty="0" err="1" smtClean="0"/>
              <a:t>Noe’s</a:t>
            </a:r>
            <a:r>
              <a:rPr lang="en-US" altLang="zh-TW" dirty="0" smtClean="0"/>
              <a:t> </a:t>
            </a:r>
            <a:r>
              <a:rPr lang="en-US" altLang="zh-TW" dirty="0"/>
              <a:t>adaptive beaconing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Efficiency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74" y="1196752"/>
            <a:ext cx="4686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4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3819525" cy="4525963"/>
          </a:xfrm>
        </p:spPr>
        <p:txBody>
          <a:bodyPr/>
          <a:lstStyle/>
          <a:p>
            <a:r>
              <a:rPr lang="en-US" altLang="zh-TW" dirty="0" err="1"/>
              <a:t>MultiHopLQI</a:t>
            </a:r>
            <a:r>
              <a:rPr lang="en-US" altLang="zh-TW" dirty="0"/>
              <a:t> sends beacons at </a:t>
            </a:r>
            <a:r>
              <a:rPr lang="en-US" altLang="zh-TW" dirty="0" smtClean="0"/>
              <a:t>a fixed </a:t>
            </a:r>
            <a:r>
              <a:rPr lang="en-US" altLang="zh-TW" dirty="0"/>
              <a:t>interval of 30 seconds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CTP noe:64ms-1hr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Adaptive Control Traffic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2" y="1000128"/>
            <a:ext cx="48672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84" y="3933056"/>
            <a:ext cx="3352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1"/>
          <p:cNvSpPr txBox="1">
            <a:spLocks/>
          </p:cNvSpPr>
          <p:nvPr/>
        </p:nvSpPr>
        <p:spPr>
          <a:xfrm>
            <a:off x="4644008" y="4381503"/>
            <a:ext cx="3312368" cy="24433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dirty="0" smtClean="0"/>
              <a:t>4 nodes be added</a:t>
            </a:r>
          </a:p>
          <a:p>
            <a:r>
              <a:rPr lang="en-US" altLang="zh-TW" dirty="0" smtClean="0"/>
              <a:t>Big jump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163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065902"/>
            <a:ext cx="5334000" cy="52600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(a) shows </a:t>
            </a:r>
            <a:r>
              <a:rPr lang="en-US" altLang="zh-TW" dirty="0"/>
              <a:t>inconsistencies detected by each </a:t>
            </a:r>
            <a:r>
              <a:rPr lang="en-US" altLang="zh-TW" dirty="0" smtClean="0"/>
              <a:t>node in </a:t>
            </a:r>
            <a:r>
              <a:rPr lang="en-US" altLang="zh-TW" dirty="0"/>
              <a:t>an experiment over a 6.5-hour </a:t>
            </a:r>
            <a:r>
              <a:rPr lang="en-US" altLang="zh-TW" dirty="0" smtClean="0"/>
              <a:t>period</a:t>
            </a:r>
          </a:p>
          <a:p>
            <a:r>
              <a:rPr lang="en-US" altLang="zh-TW" dirty="0" smtClean="0"/>
              <a:t>In (b)</a:t>
            </a:r>
          </a:p>
          <a:p>
            <a:pPr lvl="1"/>
            <a:r>
              <a:rPr lang="en-US" altLang="zh-TW" dirty="0">
                <a:solidFill>
                  <a:srgbClr val="00B050"/>
                </a:solidFill>
              </a:rPr>
              <a:t>T</a:t>
            </a:r>
            <a:r>
              <a:rPr lang="en-US" altLang="zh-TW" dirty="0" smtClean="0">
                <a:solidFill>
                  <a:srgbClr val="00B050"/>
                </a:solidFill>
              </a:rPr>
              <a:t>op curve</a:t>
            </a:r>
            <a:r>
              <a:rPr lang="en-US" altLang="zh-TW" dirty="0" smtClean="0"/>
              <a:t>: the total number </a:t>
            </a:r>
            <a:r>
              <a:rPr lang="en-US" altLang="zh-TW" dirty="0"/>
              <a:t>of routing beacons </a:t>
            </a:r>
            <a:r>
              <a:rPr lang="en-US" altLang="zh-TW" dirty="0" smtClean="0"/>
              <a:t>sent. </a:t>
            </a:r>
          </a:p>
          <a:p>
            <a:pPr lvl="1"/>
            <a:r>
              <a:rPr lang="en-US" altLang="zh-TW" dirty="0">
                <a:solidFill>
                  <a:srgbClr val="00B050"/>
                </a:solidFill>
              </a:rPr>
              <a:t>M</a:t>
            </a:r>
            <a:r>
              <a:rPr lang="en-US" altLang="zh-TW" dirty="0" smtClean="0">
                <a:solidFill>
                  <a:srgbClr val="00B050"/>
                </a:solidFill>
              </a:rPr>
              <a:t>iddle curve</a:t>
            </a:r>
            <a:r>
              <a:rPr lang="en-US" altLang="zh-TW" dirty="0" smtClean="0"/>
              <a:t>: the </a:t>
            </a:r>
            <a:r>
              <a:rPr lang="en-US" altLang="zh-TW" dirty="0"/>
              <a:t>subset of these </a:t>
            </a:r>
            <a:r>
              <a:rPr lang="en-US" altLang="zh-TW" dirty="0" smtClean="0"/>
              <a:t>beacons sent </a:t>
            </a:r>
            <a:r>
              <a:rPr lang="en-US" altLang="zh-TW" dirty="0"/>
              <a:t>by the Trickle timer when a parent change resets </a:t>
            </a:r>
            <a:r>
              <a:rPr lang="en-US" altLang="zh-TW" dirty="0" smtClean="0"/>
              <a:t>the interval.</a:t>
            </a:r>
          </a:p>
          <a:p>
            <a:pPr lvl="1"/>
            <a:r>
              <a:rPr lang="en-US" altLang="zh-TW" dirty="0">
                <a:solidFill>
                  <a:srgbClr val="00B050"/>
                </a:solidFill>
              </a:rPr>
              <a:t>L</a:t>
            </a:r>
            <a:r>
              <a:rPr lang="en-US" altLang="zh-TW" dirty="0" smtClean="0">
                <a:solidFill>
                  <a:srgbClr val="00B050"/>
                </a:solidFill>
              </a:rPr>
              <a:t>owest curve </a:t>
            </a:r>
            <a:r>
              <a:rPr lang="en-US" altLang="zh-TW" dirty="0" smtClean="0"/>
              <a:t>: the </a:t>
            </a:r>
            <a:r>
              <a:rPr lang="en-US" altLang="zh-TW" dirty="0"/>
              <a:t>cumulative count of route inconsistencies in </a:t>
            </a:r>
            <a:r>
              <a:rPr lang="en-US" altLang="zh-TW" dirty="0" smtClean="0"/>
              <a:t>the same </a:t>
            </a:r>
            <a:r>
              <a:rPr lang="en-US" altLang="zh-TW" dirty="0"/>
              <a:t>experiment, and how the rate decreases over time</a:t>
            </a:r>
            <a:endParaRPr lang="en-US" altLang="zh-TW" dirty="0" smtClean="0"/>
          </a:p>
          <a:p>
            <a:pPr lvl="1"/>
            <a:r>
              <a:rPr lang="en-US" altLang="zh-TW" dirty="0"/>
              <a:t>The </a:t>
            </a:r>
            <a:r>
              <a:rPr lang="en-US" altLang="zh-TW" dirty="0" smtClean="0"/>
              <a:t>difference (T&amp;M) provides an </a:t>
            </a:r>
            <a:r>
              <a:rPr lang="en-US" altLang="zh-TW" dirty="0">
                <a:solidFill>
                  <a:srgbClr val="00B0F0"/>
                </a:solidFill>
              </a:rPr>
              <a:t>upper bound </a:t>
            </a:r>
            <a:r>
              <a:rPr lang="en-US" altLang="zh-TW" dirty="0"/>
              <a:t>on the number of beacons sent due to </a:t>
            </a:r>
            <a:r>
              <a:rPr lang="en-US" altLang="zh-TW" dirty="0" smtClean="0"/>
              <a:t>inconsistencies.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Topology Inconsistencies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52736"/>
            <a:ext cx="33528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51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measure how effectively the routes can adapt to </a:t>
            </a:r>
            <a:r>
              <a:rPr lang="en-US" altLang="zh-TW" dirty="0" smtClean="0"/>
              <a:t>node failures</a:t>
            </a:r>
            <a:r>
              <a:rPr lang="en-US" altLang="zh-TW" dirty="0"/>
              <a:t>, </a:t>
            </a:r>
            <a:r>
              <a:rPr lang="en-US" altLang="zh-TW" dirty="0" smtClean="0"/>
              <a:t>they </a:t>
            </a:r>
            <a:r>
              <a:rPr lang="en-US" altLang="zh-TW" dirty="0"/>
              <a:t>ran CTP </a:t>
            </a:r>
            <a:r>
              <a:rPr lang="en-US" altLang="zh-TW" dirty="0" err="1"/>
              <a:t>Noe</a:t>
            </a:r>
            <a:r>
              <a:rPr lang="en-US" altLang="zh-TW" dirty="0"/>
              <a:t> for two hours with an IPI of 8s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Robustness to Failure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7913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84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Two principle: 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datapath</a:t>
            </a:r>
            <a:r>
              <a:rPr lang="en-US" altLang="zh-TW" dirty="0" smtClean="0"/>
              <a:t> validation</a:t>
            </a:r>
          </a:p>
          <a:p>
            <a:pPr lvl="1"/>
            <a:r>
              <a:rPr lang="en-US" altLang="zh-TW" dirty="0" smtClean="0"/>
              <a:t>adaptive </a:t>
            </a:r>
            <a:r>
              <a:rPr lang="en-US" altLang="zh-TW" dirty="0" smtClean="0"/>
              <a:t>beaconing</a:t>
            </a:r>
          </a:p>
          <a:p>
            <a:r>
              <a:rPr lang="en-US" altLang="zh-TW" dirty="0"/>
              <a:t>Four goals</a:t>
            </a:r>
          </a:p>
          <a:p>
            <a:pPr lvl="1"/>
            <a:r>
              <a:rPr lang="en-US" altLang="zh-TW" dirty="0"/>
              <a:t>Reliability</a:t>
            </a:r>
          </a:p>
          <a:p>
            <a:pPr lvl="1"/>
            <a:r>
              <a:rPr lang="en-US" altLang="zh-TW" dirty="0"/>
              <a:t>Robustness</a:t>
            </a:r>
          </a:p>
          <a:p>
            <a:pPr lvl="1"/>
            <a:r>
              <a:rPr lang="en-US" altLang="zh-TW" dirty="0"/>
              <a:t>Efficiency</a:t>
            </a:r>
          </a:p>
          <a:p>
            <a:pPr lvl="1"/>
            <a:r>
              <a:rPr lang="en-US" altLang="zh-TW" dirty="0"/>
              <a:t>Hardware </a:t>
            </a:r>
            <a:r>
              <a:rPr lang="en-US" altLang="zh-TW" dirty="0" smtClean="0"/>
              <a:t>Independence</a:t>
            </a:r>
            <a:endParaRPr lang="en-US" altLang="zh-TW" dirty="0"/>
          </a:p>
          <a:p>
            <a:r>
              <a:rPr lang="en-US" altLang="zh-TW" dirty="0" smtClean="0"/>
              <a:t>Why these two principle?</a:t>
            </a:r>
          </a:p>
          <a:p>
            <a:r>
              <a:rPr lang="en-US" altLang="zh-TW" dirty="0" smtClean="0"/>
              <a:t>Be efficient</a:t>
            </a:r>
            <a:r>
              <a:rPr lang="zh-TW" altLang="en-US" dirty="0" smtClean="0"/>
              <a:t>→</a:t>
            </a:r>
            <a:r>
              <a:rPr lang="en-US" altLang="zh-TW" dirty="0" smtClean="0"/>
              <a:t>dynamism</a:t>
            </a:r>
            <a:r>
              <a:rPr lang="zh-TW" altLang="en-US" dirty="0" smtClean="0"/>
              <a:t>→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distance-vector</a:t>
            </a:r>
            <a:r>
              <a:rPr lang="zh-TW" altLang="en-US" dirty="0" smtClean="0"/>
              <a:t>→</a:t>
            </a:r>
            <a:r>
              <a:rPr lang="en-US" altLang="zh-TW" dirty="0" smtClean="0"/>
              <a:t>routing loop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Introdution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578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Ran </a:t>
            </a:r>
            <a:r>
              <a:rPr lang="en-US" altLang="zh-TW" dirty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on </a:t>
            </a:r>
            <a:r>
              <a:rPr lang="en-US" altLang="zh-TW" dirty="0" err="1"/>
              <a:t>Tutornet</a:t>
            </a:r>
            <a:r>
              <a:rPr lang="en-US" altLang="zh-TW" dirty="0"/>
              <a:t> with each node generating a </a:t>
            </a:r>
            <a:r>
              <a:rPr lang="en-US" altLang="zh-TW" dirty="0" smtClean="0"/>
              <a:t>data packet </a:t>
            </a:r>
            <a:r>
              <a:rPr lang="en-US" altLang="zh-TW" dirty="0"/>
              <a:t>every eight seconds for six minutes, allowing it </a:t>
            </a:r>
            <a:r>
              <a:rPr lang="en-US" altLang="zh-TW" dirty="0" smtClean="0"/>
              <a:t>to settle </a:t>
            </a:r>
            <a:r>
              <a:rPr lang="en-US" altLang="zh-TW" dirty="0"/>
              <a:t>on a good routing tree delivering 100% of the packets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Stopped for 14 minutes.</a:t>
            </a:r>
          </a:p>
          <a:p>
            <a:r>
              <a:rPr lang="en-US" altLang="zh-TW" dirty="0" smtClean="0"/>
              <a:t>At 20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minute , remove node 26, made node 53(child of 26) start sending</a:t>
            </a:r>
          </a:p>
          <a:p>
            <a:r>
              <a:rPr lang="en-US" altLang="zh-TW" dirty="0" smtClean="0"/>
              <a:t>Packet failed as expected</a:t>
            </a:r>
          </a:p>
          <a:p>
            <a:r>
              <a:rPr lang="en-US" altLang="zh-TW" dirty="0" smtClean="0"/>
              <a:t>After 12 packages(325ms),CTP </a:t>
            </a:r>
            <a:r>
              <a:rPr lang="en-US" altLang="zh-TW" dirty="0" err="1" smtClean="0"/>
              <a:t>noe</a:t>
            </a:r>
            <a:r>
              <a:rPr lang="en-US" altLang="zh-TW" dirty="0" smtClean="0"/>
              <a:t> switched node 40 as its new parent.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Agility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9216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268760"/>
            <a:ext cx="3826768" cy="473853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Figure 8 shows how the duration of a transmission </a:t>
            </a:r>
            <a:r>
              <a:rPr lang="en-US" altLang="zh-TW" dirty="0" smtClean="0"/>
              <a:t>wait timer </a:t>
            </a:r>
            <a:r>
              <a:rPr lang="en-US" altLang="zh-TW" dirty="0"/>
              <a:t>affects a single node flow on channel 26 in the </a:t>
            </a:r>
            <a:r>
              <a:rPr lang="en-US" altLang="zh-TW" dirty="0" err="1" smtClean="0"/>
              <a:t>Tutornet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testbed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[8;16]</a:t>
            </a:r>
            <a:r>
              <a:rPr lang="en-US" altLang="zh-TW" dirty="0" err="1" smtClean="0"/>
              <a:t>ms:goodput</a:t>
            </a:r>
            <a:r>
              <a:rPr lang="en-US" altLang="zh-TW" dirty="0" smtClean="0"/>
              <a:t> </a:t>
            </a:r>
            <a:r>
              <a:rPr lang="en-US" altLang="zh-TW" dirty="0"/>
              <a:t>drops </a:t>
            </a:r>
            <a:r>
              <a:rPr lang="en-US" altLang="zh-TW" dirty="0" smtClean="0"/>
              <a:t>significantly</a:t>
            </a:r>
          </a:p>
          <a:p>
            <a:r>
              <a:rPr lang="en-US" altLang="zh-TW" dirty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uses 7–14ms (</a:t>
            </a:r>
            <a:r>
              <a:rPr lang="en-US" altLang="zh-TW" dirty="0" smtClean="0"/>
              <a:t>1.5–3 average </a:t>
            </a:r>
            <a:r>
              <a:rPr lang="en-US" altLang="zh-TW" dirty="0"/>
              <a:t>packet times) as its wait timer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Transmit Timer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677593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47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has an average cost of </a:t>
            </a:r>
            <a:r>
              <a:rPr lang="en-US" altLang="zh-TW" dirty="0" smtClean="0"/>
              <a:t>3.18 packets/delivery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Disabling </a:t>
            </a:r>
            <a:r>
              <a:rPr lang="en-US" altLang="zh-TW" dirty="0"/>
              <a:t>the transmit cache increases </a:t>
            </a:r>
            <a:r>
              <a:rPr lang="en-US" altLang="zh-TW" dirty="0" smtClean="0"/>
              <a:t>this to </a:t>
            </a:r>
            <a:r>
              <a:rPr lang="en-US" altLang="zh-TW" dirty="0"/>
              <a:t>3.47 packets/delivery, a 9% increase. 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dirty="0"/>
              <a:t>transmit </a:t>
            </a:r>
            <a:r>
              <a:rPr lang="en-US" altLang="zh-TW" dirty="0" smtClean="0"/>
              <a:t>cache improves </a:t>
            </a:r>
            <a:r>
              <a:rPr lang="en-US" altLang="zh-TW" dirty="0"/>
              <a:t>CTP </a:t>
            </a:r>
            <a:r>
              <a:rPr lang="en-US" altLang="zh-TW" dirty="0" err="1"/>
              <a:t>Noe’s</a:t>
            </a:r>
            <a:r>
              <a:rPr lang="en-US" altLang="zh-TW" dirty="0"/>
              <a:t> efficiency by 9%.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Transmit Cache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770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1" y="1481328"/>
            <a:ext cx="361074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Table 3 summarizes the </a:t>
            </a:r>
            <a:r>
              <a:rPr lang="en-US" altLang="zh-TW" dirty="0" smtClean="0"/>
              <a:t>differences between </a:t>
            </a:r>
            <a:r>
              <a:rPr lang="en-US" altLang="zh-TW" dirty="0"/>
              <a:t>the </a:t>
            </a:r>
            <a:r>
              <a:rPr lang="en-US" altLang="zh-TW" dirty="0" smtClean="0"/>
              <a:t>ch16 and ch26.</a:t>
            </a:r>
          </a:p>
          <a:p>
            <a:r>
              <a:rPr lang="en-US" altLang="zh-TW" dirty="0"/>
              <a:t>Figure 9 shows Wi-Fi activity by Wi-Fi channel </a:t>
            </a:r>
            <a:r>
              <a:rPr lang="en-US" altLang="zh-TW" dirty="0" smtClean="0"/>
              <a:t>on the </a:t>
            </a:r>
            <a:r>
              <a:rPr lang="en-US" altLang="zh-TW" dirty="0" err="1"/>
              <a:t>Tutornet</a:t>
            </a:r>
            <a:r>
              <a:rPr lang="en-US" altLang="zh-TW" dirty="0"/>
              <a:t> </a:t>
            </a:r>
            <a:r>
              <a:rPr lang="en-US" altLang="zh-TW" dirty="0" err="1"/>
              <a:t>testbed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achieves high delivery even with high external interference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External Interference</a:t>
            </a:r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686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27" y="3284984"/>
            <a:ext cx="44481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92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4676" y="1484784"/>
            <a:ext cx="317869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Low-power listening observes longer paths (higher </a:t>
            </a:r>
            <a:r>
              <a:rPr lang="en-US" altLang="zh-TW" dirty="0" smtClean="0"/>
              <a:t>average PL</a:t>
            </a:r>
            <a:r>
              <a:rPr lang="en-US" altLang="zh-TW" dirty="0"/>
              <a:t>) and higher </a:t>
            </a:r>
            <a:r>
              <a:rPr lang="en-US" altLang="zh-TW" dirty="0" smtClean="0"/>
              <a:t>end-to-end </a:t>
            </a:r>
            <a:r>
              <a:rPr lang="en-US" altLang="zh-TW" dirty="0"/>
              <a:t>costs, but the per-link </a:t>
            </a:r>
            <a:r>
              <a:rPr lang="en-US" altLang="zh-TW" dirty="0" smtClean="0"/>
              <a:t>cost(cost/PL</a:t>
            </a:r>
            <a:r>
              <a:rPr lang="en-US" altLang="zh-TW" dirty="0"/>
              <a:t>) decreases. </a:t>
            </a:r>
            <a:endParaRPr lang="en-US" altLang="zh-TW" dirty="0" smtClean="0"/>
          </a:p>
          <a:p>
            <a:r>
              <a:rPr lang="en-US" altLang="zh-TW" dirty="0" smtClean="0"/>
              <a:t>Longer </a:t>
            </a:r>
            <a:r>
              <a:rPr lang="en-US" altLang="zh-TW" dirty="0"/>
              <a:t>sleep intervals cause CTP </a:t>
            </a:r>
            <a:r>
              <a:rPr lang="en-US" altLang="zh-TW" dirty="0" err="1" smtClean="0"/>
              <a:t>Noeto</a:t>
            </a:r>
            <a:r>
              <a:rPr lang="en-US" altLang="zh-TW" dirty="0" smtClean="0"/>
              <a:t> </a:t>
            </a:r>
            <a:r>
              <a:rPr lang="en-US" altLang="zh-TW" dirty="0"/>
              <a:t>choose longer routes of more reliable links.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Link Layers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72" y="1340768"/>
            <a:ext cx="5345569" cy="25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3851920" y="3789040"/>
            <a:ext cx="4824536" cy="2869779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dirty="0"/>
              <a:t>Low-power probing generally under-performs </a:t>
            </a:r>
            <a:r>
              <a:rPr lang="en-US" altLang="zh-TW" dirty="0" err="1" smtClean="0"/>
              <a:t>lowpower</a:t>
            </a:r>
            <a:r>
              <a:rPr lang="en-US" altLang="zh-TW" dirty="0" smtClean="0"/>
              <a:t> listening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 smtClean="0"/>
              <a:t>For </a:t>
            </a:r>
            <a:r>
              <a:rPr lang="en-US" altLang="zh-TW" dirty="0"/>
              <a:t>the same check interval, it has a </a:t>
            </a:r>
            <a:r>
              <a:rPr lang="en-US" altLang="zh-TW" dirty="0" smtClean="0"/>
              <a:t>lower delivery </a:t>
            </a:r>
            <a:r>
              <a:rPr lang="en-US" altLang="zh-TW" dirty="0"/>
              <a:t>ratio and a higher duty cycle.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9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481962"/>
            <a:ext cx="413027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They </a:t>
            </a:r>
            <a:r>
              <a:rPr lang="en-US" altLang="zh-TW" dirty="0"/>
              <a:t>ran a total of 20 experiments for energy </a:t>
            </a:r>
            <a:r>
              <a:rPr lang="en-US" altLang="zh-TW" dirty="0" smtClean="0"/>
              <a:t>profiling, changing </a:t>
            </a:r>
            <a:r>
              <a:rPr lang="en-US" altLang="zh-TW" dirty="0"/>
              <a:t>the MAC sleep interval and application data </a:t>
            </a:r>
            <a:r>
              <a:rPr lang="en-US" altLang="zh-TW" dirty="0" smtClean="0"/>
              <a:t>generation interval.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result shows that CTP </a:t>
            </a:r>
            <a:r>
              <a:rPr lang="en-US" altLang="zh-TW" dirty="0" err="1"/>
              <a:t>Noe</a:t>
            </a:r>
            <a:r>
              <a:rPr lang="en-US" altLang="zh-TW" dirty="0"/>
              <a:t> with a </a:t>
            </a:r>
            <a:r>
              <a:rPr lang="en-US" altLang="zh-TW" dirty="0" smtClean="0"/>
              <a:t>properly-designed low </a:t>
            </a:r>
            <a:r>
              <a:rPr lang="en-US" altLang="zh-TW" dirty="0"/>
              <a:t>power hardware platform can be used in long lasting </a:t>
            </a:r>
            <a:r>
              <a:rPr lang="en-US" altLang="zh-TW" dirty="0" smtClean="0"/>
              <a:t>deployments.(400days)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Energy Profile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70" y="1484784"/>
            <a:ext cx="44386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4606198" y="4467845"/>
            <a:ext cx="4130270" cy="226298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zh-TW" dirty="0"/>
              <a:t>CTP </a:t>
            </a:r>
            <a:r>
              <a:rPr lang="en-US" altLang="zh-TW" dirty="0" err="1"/>
              <a:t>Noe’s</a:t>
            </a:r>
            <a:r>
              <a:rPr lang="en-US" altLang="zh-TW" dirty="0"/>
              <a:t> low energy profile is possible because it </a:t>
            </a:r>
            <a:r>
              <a:rPr lang="en-US" altLang="zh-TW" dirty="0" smtClean="0"/>
              <a:t>selects </a:t>
            </a:r>
            <a:r>
              <a:rPr lang="en-US" altLang="zh-TW" dirty="0" smtClean="0">
                <a:solidFill>
                  <a:srgbClr val="00B050"/>
                </a:solidFill>
              </a:rPr>
              <a:t>efficient </a:t>
            </a:r>
            <a:r>
              <a:rPr lang="en-US" altLang="zh-TW" dirty="0">
                <a:solidFill>
                  <a:srgbClr val="00B050"/>
                </a:solidFill>
              </a:rPr>
              <a:t>paths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B050"/>
                </a:solidFill>
              </a:rPr>
              <a:t>avoids unnecessary control traffic</a:t>
            </a:r>
            <a:r>
              <a:rPr lang="en-US" altLang="zh-TW" dirty="0"/>
              <a:t>,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B050"/>
                </a:solidFill>
              </a:rPr>
              <a:t>actively </a:t>
            </a:r>
            <a:r>
              <a:rPr lang="en-US" altLang="zh-TW" dirty="0">
                <a:solidFill>
                  <a:srgbClr val="00B050"/>
                </a:solidFill>
              </a:rPr>
              <a:t>monitors the topology using the </a:t>
            </a:r>
            <a:r>
              <a:rPr lang="en-US" altLang="zh-TW" dirty="0" err="1">
                <a:solidFill>
                  <a:srgbClr val="00B050"/>
                </a:solidFill>
              </a:rPr>
              <a:t>the</a:t>
            </a:r>
            <a:r>
              <a:rPr lang="en-US" altLang="zh-TW" dirty="0">
                <a:solidFill>
                  <a:srgbClr val="00B050"/>
                </a:solidFill>
              </a:rPr>
              <a:t> data </a:t>
            </a:r>
            <a:r>
              <a:rPr lang="en-US" altLang="zh-TW" dirty="0" smtClean="0">
                <a:solidFill>
                  <a:srgbClr val="00B050"/>
                </a:solidFill>
              </a:rPr>
              <a:t>plane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4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Churn</a:t>
            </a:r>
          </a:p>
          <a:p>
            <a:r>
              <a:rPr lang="en-US" altLang="zh-TW" dirty="0" err="1" smtClean="0"/>
              <a:t>Motelab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Very sparse </a:t>
            </a:r>
            <a:r>
              <a:rPr lang="en-US" altLang="zh-TW" dirty="0"/>
              <a:t>and have only a few links with very low PRR</a:t>
            </a:r>
          </a:p>
          <a:p>
            <a:r>
              <a:rPr lang="en-US" altLang="zh-TW" dirty="0" err="1" smtClean="0"/>
              <a:t>Tutornet</a:t>
            </a:r>
            <a:endParaRPr lang="en-US" altLang="zh-TW" dirty="0" smtClean="0"/>
          </a:p>
          <a:p>
            <a:pPr lvl="1"/>
            <a:r>
              <a:rPr lang="en-US" altLang="zh-TW" dirty="0"/>
              <a:t>sees </a:t>
            </a:r>
            <a:r>
              <a:rPr lang="en-US" altLang="zh-TW" dirty="0" err="1"/>
              <a:t>bursty</a:t>
            </a:r>
            <a:r>
              <a:rPr lang="en-US" altLang="zh-TW" dirty="0"/>
              <a:t> links due to bursts </a:t>
            </a:r>
            <a:r>
              <a:rPr lang="en-US" altLang="zh-TW" dirty="0" smtClean="0"/>
              <a:t>of 802.11 </a:t>
            </a:r>
            <a:r>
              <a:rPr lang="en-US" altLang="zh-TW" dirty="0"/>
              <a:t>interference, causing nodes to change parents often</a:t>
            </a:r>
          </a:p>
          <a:p>
            <a:r>
              <a:rPr lang="en-US" altLang="zh-TW" dirty="0" err="1" smtClean="0"/>
              <a:t>Kansei</a:t>
            </a:r>
            <a:endParaRPr lang="en-US" altLang="zh-TW" dirty="0" smtClean="0"/>
          </a:p>
          <a:p>
            <a:pPr lvl="1"/>
            <a:r>
              <a:rPr lang="en-US" altLang="zh-TW" dirty="0"/>
              <a:t>the high churn is due to the sheer degree of the network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Testbed</a:t>
            </a:r>
            <a:r>
              <a:rPr lang="en-US" altLang="zh-TW" dirty="0"/>
              <a:t> Observations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5276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Hui</a:t>
            </a:r>
            <a:r>
              <a:rPr lang="en-US" altLang="zh-TW" dirty="0" smtClean="0"/>
              <a:t> at al.</a:t>
            </a:r>
          </a:p>
          <a:p>
            <a:r>
              <a:rPr lang="en-US" altLang="zh-TW" dirty="0" smtClean="0"/>
              <a:t>This </a:t>
            </a:r>
            <a:r>
              <a:rPr lang="en-US" altLang="zh-TW" dirty="0"/>
              <a:t>paper deeply evaluates </a:t>
            </a:r>
            <a:r>
              <a:rPr lang="en-US" altLang="zh-TW" dirty="0" smtClean="0"/>
              <a:t>CTP </a:t>
            </a:r>
            <a:r>
              <a:rPr lang="en-US" altLang="zh-TW" dirty="0" err="1" smtClean="0"/>
              <a:t>noe</a:t>
            </a:r>
            <a:r>
              <a:rPr lang="en-US" altLang="zh-TW" dirty="0" smtClean="0"/>
              <a:t> </a:t>
            </a:r>
            <a:r>
              <a:rPr lang="en-US" altLang="zh-TW" dirty="0"/>
              <a:t>across </a:t>
            </a:r>
            <a:r>
              <a:rPr lang="en-US" altLang="zh-TW" dirty="0" smtClean="0"/>
              <a:t>a wide </a:t>
            </a:r>
            <a:r>
              <a:rPr lang="en-US" altLang="zh-TW" dirty="0"/>
              <a:t>range of link layers, platforms, workloads, and </a:t>
            </a:r>
            <a:r>
              <a:rPr lang="en-US" altLang="zh-TW" dirty="0" smtClean="0"/>
              <a:t>environments, as </a:t>
            </a:r>
            <a:r>
              <a:rPr lang="en-US" altLang="zh-TW" dirty="0"/>
              <a:t>well as examine the additional low-level </a:t>
            </a:r>
            <a:r>
              <a:rPr lang="en-US" altLang="zh-TW" dirty="0" smtClean="0"/>
              <a:t>systems issues </a:t>
            </a:r>
            <a:r>
              <a:rPr lang="en-US" altLang="zh-TW" dirty="0"/>
              <a:t>that arise when incorporating them into a </a:t>
            </a:r>
            <a:r>
              <a:rPr lang="en-US" altLang="zh-TW" dirty="0" smtClean="0"/>
              <a:t>routing layer.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RelatedWork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8821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4 years</a:t>
            </a:r>
          </a:p>
          <a:p>
            <a:r>
              <a:rPr lang="en-US" altLang="zh-TW" dirty="0"/>
              <a:t>From a system implementation standpoint, the most </a:t>
            </a:r>
            <a:r>
              <a:rPr lang="en-US" altLang="zh-TW" dirty="0" smtClean="0"/>
              <a:t>important decision </a:t>
            </a:r>
            <a:r>
              <a:rPr lang="en-US" altLang="zh-TW" dirty="0"/>
              <a:t>we made in CTP </a:t>
            </a:r>
            <a:r>
              <a:rPr lang="en-US" altLang="zh-TW" dirty="0" err="1"/>
              <a:t>Noe’s</a:t>
            </a:r>
            <a:r>
              <a:rPr lang="en-US" altLang="zh-TW" dirty="0"/>
              <a:t> design was </a:t>
            </a:r>
            <a:r>
              <a:rPr lang="en-US" altLang="zh-TW" dirty="0" smtClean="0"/>
              <a:t>including a </a:t>
            </a:r>
            <a:r>
              <a:rPr lang="en-US" altLang="zh-TW" dirty="0"/>
              <a:t>detailed logging layer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making protocols robust across </a:t>
            </a:r>
            <a:r>
              <a:rPr lang="en-US" altLang="zh-TW" dirty="0" smtClean="0"/>
              <a:t>environments is </a:t>
            </a:r>
            <a:r>
              <a:rPr lang="en-US" altLang="zh-TW" dirty="0"/>
              <a:t>an open and critical research challenge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12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CTP </a:t>
            </a:r>
            <a:r>
              <a:rPr lang="en-US" altLang="zh-TW" dirty="0" err="1" smtClean="0"/>
              <a:t>Noe</a:t>
            </a:r>
            <a:r>
              <a:rPr lang="en-US" altLang="zh-TW" dirty="0" smtClean="0"/>
              <a:t> offers 90-99.9</a:t>
            </a:r>
            <a:r>
              <a:rPr lang="en-US" altLang="zh-TW" dirty="0"/>
              <a:t>% packet delivery in highly dynamic </a:t>
            </a:r>
            <a:r>
              <a:rPr lang="en-US" altLang="zh-TW" dirty="0" smtClean="0"/>
              <a:t>environments while </a:t>
            </a:r>
            <a:r>
              <a:rPr lang="en-US" altLang="zh-TW" dirty="0"/>
              <a:t>sending up to 73% fewer control packets than </a:t>
            </a:r>
            <a:r>
              <a:rPr lang="en-US" altLang="zh-TW" dirty="0" smtClean="0"/>
              <a:t>existing approaches.</a:t>
            </a:r>
          </a:p>
          <a:p>
            <a:r>
              <a:rPr lang="en-US" altLang="zh-TW" dirty="0"/>
              <a:t>Minimizing </a:t>
            </a:r>
            <a:r>
              <a:rPr lang="en-US" altLang="zh-TW" dirty="0" smtClean="0"/>
              <a:t>control traffic</a:t>
            </a:r>
            <a:r>
              <a:rPr lang="en-US" altLang="zh-TW" dirty="0"/>
              <a:t>, combined with efficient route selection, allows </a:t>
            </a:r>
            <a:r>
              <a:rPr lang="en-US" altLang="zh-TW" dirty="0" smtClean="0"/>
              <a:t>CTP </a:t>
            </a:r>
            <a:r>
              <a:rPr lang="en-US" altLang="zh-TW" dirty="0" err="1" smtClean="0"/>
              <a:t>Noe</a:t>
            </a:r>
            <a:r>
              <a:rPr lang="en-US" altLang="zh-TW" dirty="0" smtClean="0"/>
              <a:t> </a:t>
            </a:r>
            <a:r>
              <a:rPr lang="en-US" altLang="zh-TW" dirty="0"/>
              <a:t>to achieve duty cycles of &lt; 3% while supporting </a:t>
            </a:r>
            <a:r>
              <a:rPr lang="en-US" altLang="zh-TW" dirty="0" smtClean="0"/>
              <a:t>aggregate loads </a:t>
            </a:r>
            <a:r>
              <a:rPr lang="en-US" altLang="zh-TW" dirty="0"/>
              <a:t>of 25 packets/minute.</a:t>
            </a:r>
          </a:p>
          <a:p>
            <a:r>
              <a:rPr lang="en-US" altLang="zh-TW" dirty="0"/>
              <a:t>A</a:t>
            </a:r>
            <a:r>
              <a:rPr lang="en-US" altLang="zh-TW" dirty="0" smtClean="0"/>
              <a:t>n </a:t>
            </a:r>
            <a:r>
              <a:rPr lang="en-US" altLang="zh-TW" dirty="0"/>
              <a:t>open question worthy of future work is whether they are general to distance vector algorithms, and so may have broader applicability in ad-hoc </a:t>
            </a:r>
            <a:r>
              <a:rPr lang="en-US" altLang="zh-TW" dirty="0" smtClean="0"/>
              <a:t>networking.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9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datapath</a:t>
            </a:r>
            <a:r>
              <a:rPr lang="en-US" altLang="zh-TW" dirty="0"/>
              <a:t> </a:t>
            </a:r>
            <a:r>
              <a:rPr lang="en-US" altLang="zh-TW" dirty="0" smtClean="0"/>
              <a:t>validation</a:t>
            </a:r>
          </a:p>
          <a:p>
            <a:pPr lvl="1"/>
            <a:r>
              <a:rPr lang="en-US" altLang="zh-TW" dirty="0"/>
              <a:t>A node detects a possible routing loop when </a:t>
            </a:r>
            <a:r>
              <a:rPr lang="en-US" altLang="zh-TW" dirty="0" smtClean="0"/>
              <a:t>it receives </a:t>
            </a:r>
            <a:r>
              <a:rPr lang="en-US" altLang="zh-TW" dirty="0"/>
              <a:t>a packet to forward from a node with a smaller </a:t>
            </a:r>
            <a:r>
              <a:rPr lang="en-US" altLang="zh-TW" dirty="0" smtClean="0"/>
              <a:t>or equal </a:t>
            </a:r>
            <a:r>
              <a:rPr lang="en-US" altLang="zh-TW" dirty="0"/>
              <a:t>distance to the destination.</a:t>
            </a:r>
            <a:endParaRPr lang="en-US" altLang="zh-TW" dirty="0" smtClean="0"/>
          </a:p>
          <a:p>
            <a:r>
              <a:rPr lang="en-US" altLang="zh-TW" dirty="0"/>
              <a:t>adaptive </a:t>
            </a:r>
            <a:r>
              <a:rPr lang="en-US" altLang="zh-TW" dirty="0" smtClean="0"/>
              <a:t>beaconing</a:t>
            </a:r>
          </a:p>
          <a:p>
            <a:pPr lvl="1"/>
            <a:r>
              <a:rPr lang="en-US" altLang="zh-TW" dirty="0" smtClean="0"/>
              <a:t>It extends </a:t>
            </a:r>
            <a:r>
              <a:rPr lang="en-US" altLang="zh-TW" dirty="0"/>
              <a:t>the </a:t>
            </a:r>
            <a:r>
              <a:rPr lang="en-US" altLang="zh-TW" dirty="0" smtClean="0"/>
              <a:t>Trickle algorithm</a:t>
            </a:r>
            <a:r>
              <a:rPr lang="en-US" altLang="zh-TW" dirty="0"/>
              <a:t>, originally designed for code </a:t>
            </a:r>
            <a:r>
              <a:rPr lang="en-US" altLang="zh-TW" dirty="0" smtClean="0"/>
              <a:t>updates.</a:t>
            </a:r>
          </a:p>
          <a:p>
            <a:pPr lvl="1"/>
            <a:r>
              <a:rPr lang="en-US" altLang="zh-TW" dirty="0"/>
              <a:t>Adaptive beaconing can react </a:t>
            </a:r>
            <a:r>
              <a:rPr lang="en-US" altLang="zh-TW" dirty="0" smtClean="0"/>
              <a:t>in tens </a:t>
            </a:r>
            <a:r>
              <a:rPr lang="en-US" altLang="zh-TW" dirty="0"/>
              <a:t>of milliseconds to topology changes, yet send a </a:t>
            </a:r>
            <a:r>
              <a:rPr lang="en-US" altLang="zh-TW"/>
              <a:t>few </a:t>
            </a:r>
            <a:r>
              <a:rPr lang="en-US" altLang="zh-TW" smtClean="0"/>
              <a:t>control packets </a:t>
            </a:r>
            <a:r>
              <a:rPr lang="en-US" altLang="zh-TW" dirty="0"/>
              <a:t>per hour when the topology is stable.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06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CTP</a:t>
            </a:r>
          </a:p>
          <a:p>
            <a:r>
              <a:rPr lang="en-US" altLang="zh-TW" dirty="0"/>
              <a:t>CTP </a:t>
            </a:r>
            <a:r>
              <a:rPr lang="en-US" altLang="zh-TW" dirty="0" err="1" smtClean="0"/>
              <a:t>Noe</a:t>
            </a:r>
            <a:endParaRPr lang="en-US" altLang="zh-TW" dirty="0" smtClean="0"/>
          </a:p>
          <a:p>
            <a:pPr lvl="1"/>
            <a:r>
              <a:rPr lang="en-US" altLang="zh-TW" dirty="0"/>
              <a:t>additional mechanisms and </a:t>
            </a:r>
            <a:r>
              <a:rPr lang="en-US" altLang="zh-TW" dirty="0" smtClean="0"/>
              <a:t>algorithms to </a:t>
            </a:r>
            <a:r>
              <a:rPr lang="en-US" altLang="zh-TW" dirty="0"/>
              <a:t>improve performance, </a:t>
            </a:r>
            <a:r>
              <a:rPr lang="en-US" altLang="zh-TW" dirty="0" smtClean="0"/>
              <a:t>including re-transmit timers</a:t>
            </a:r>
            <a:r>
              <a:rPr lang="en-US" altLang="zh-TW" dirty="0"/>
              <a:t>, a hybrid queue for forwarded and local packets, </a:t>
            </a:r>
            <a:r>
              <a:rPr lang="en-US" altLang="zh-TW" dirty="0" err="1" smtClean="0"/>
              <a:t>perclient</a:t>
            </a:r>
            <a:r>
              <a:rPr lang="en-US" altLang="zh-TW" dirty="0" smtClean="0"/>
              <a:t> queuing</a:t>
            </a:r>
            <a:r>
              <a:rPr lang="en-US" altLang="zh-TW" dirty="0"/>
              <a:t>, and a duplicate suppression cache.</a:t>
            </a:r>
          </a:p>
          <a:p>
            <a:r>
              <a:rPr lang="en-US" altLang="zh-TW" dirty="0" smtClean="0"/>
              <a:t>This paper evaluates </a:t>
            </a:r>
            <a:r>
              <a:rPr lang="en-US" altLang="zh-TW" dirty="0"/>
              <a:t>CTP </a:t>
            </a:r>
            <a:r>
              <a:rPr lang="en-US" altLang="zh-TW" dirty="0" err="1"/>
              <a:t>Noe</a:t>
            </a:r>
            <a:r>
              <a:rPr lang="en-US" altLang="zh-TW" dirty="0"/>
              <a:t> on 12 different </a:t>
            </a:r>
            <a:r>
              <a:rPr lang="en-US" altLang="zh-TW" dirty="0" err="1"/>
              <a:t>testbeds</a:t>
            </a:r>
            <a:r>
              <a:rPr lang="en-US" altLang="zh-TW" dirty="0"/>
              <a:t> ranging </a:t>
            </a:r>
            <a:r>
              <a:rPr lang="en-US" altLang="zh-TW" dirty="0" smtClean="0"/>
              <a:t>in size </a:t>
            </a:r>
            <a:r>
              <a:rPr lang="en-US" altLang="zh-TW" dirty="0"/>
              <a:t>from 20–310 nodes and comprising seven hardware platforms.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robust, highly reliable, and efficient </a:t>
            </a:r>
            <a:r>
              <a:rPr lang="en-US" altLang="zh-TW" dirty="0" smtClean="0"/>
              <a:t>collection protocol</a:t>
            </a:r>
          </a:p>
          <a:p>
            <a:r>
              <a:rPr lang="en-US" altLang="zh-TW" dirty="0" smtClean="0"/>
              <a:t>Collection </a:t>
            </a:r>
            <a:r>
              <a:rPr lang="en-US" altLang="zh-TW" dirty="0"/>
              <a:t>protocol provides best-effort, unreliable, </a:t>
            </a:r>
            <a:r>
              <a:rPr lang="en-US" altLang="zh-TW" dirty="0" err="1"/>
              <a:t>anycast</a:t>
            </a:r>
            <a:r>
              <a:rPr lang="en-US" altLang="zh-TW" dirty="0"/>
              <a:t> packet delivery to </a:t>
            </a:r>
            <a:r>
              <a:rPr lang="en-US" altLang="zh-TW" dirty="0" smtClean="0"/>
              <a:t>sink </a:t>
            </a:r>
            <a:r>
              <a:rPr lang="en-US" altLang="zh-TW" dirty="0"/>
              <a:t>in the </a:t>
            </a:r>
            <a:r>
              <a:rPr lang="en-US" altLang="zh-TW" dirty="0" err="1" smtClean="0"/>
              <a:t>network,but</a:t>
            </a:r>
            <a:r>
              <a:rPr lang="en-US" altLang="zh-TW" dirty="0" smtClean="0"/>
              <a:t> suffers from poor performance.</a:t>
            </a:r>
          </a:p>
          <a:p>
            <a:r>
              <a:rPr lang="en-US" altLang="zh-TW" dirty="0" smtClean="0"/>
              <a:t>Why?</a:t>
            </a:r>
          </a:p>
          <a:p>
            <a:pPr lvl="1"/>
            <a:r>
              <a:rPr lang="en-US" altLang="zh-TW" dirty="0"/>
              <a:t>link dynamics</a:t>
            </a:r>
          </a:p>
          <a:p>
            <a:pPr lvl="1"/>
            <a:r>
              <a:rPr lang="en-US" altLang="zh-TW" dirty="0" smtClean="0"/>
              <a:t>transient </a:t>
            </a:r>
            <a:r>
              <a:rPr lang="en-US" altLang="zh-TW" dirty="0"/>
              <a:t>loops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058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Protocols </a:t>
            </a:r>
            <a:r>
              <a:rPr lang="en-US" altLang="zh-TW" dirty="0" smtClean="0"/>
              <a:t>typically use </a:t>
            </a:r>
            <a:r>
              <a:rPr lang="en-US" altLang="zh-TW" dirty="0"/>
              <a:t>periodic beacons to </a:t>
            </a:r>
            <a:r>
              <a:rPr lang="en-US" altLang="zh-TW" dirty="0" smtClean="0"/>
              <a:t>maintain topology </a:t>
            </a:r>
            <a:r>
              <a:rPr lang="en-US" altLang="zh-TW" dirty="0"/>
              <a:t>and estimate link </a:t>
            </a:r>
            <a:r>
              <a:rPr lang="en-US" altLang="zh-TW" dirty="0" smtClean="0"/>
              <a:t>qualities.</a:t>
            </a:r>
          </a:p>
          <a:p>
            <a:r>
              <a:rPr lang="en-US" altLang="zh-TW" dirty="0"/>
              <a:t>Tradeoff</a:t>
            </a:r>
            <a:r>
              <a:rPr lang="en-US" altLang="zh-TW" dirty="0" smtClean="0"/>
              <a:t>: a </a:t>
            </a:r>
            <a:r>
              <a:rPr lang="en-US" altLang="zh-TW" dirty="0" smtClean="0">
                <a:solidFill>
                  <a:srgbClr val="92D050"/>
                </a:solidFill>
              </a:rPr>
              <a:t>faster</a:t>
            </a:r>
            <a:r>
              <a:rPr lang="en-US" altLang="zh-TW" dirty="0" smtClean="0"/>
              <a:t> beacon rate </a:t>
            </a:r>
            <a:r>
              <a:rPr lang="en-US" altLang="zh-TW" dirty="0"/>
              <a:t>leads to a </a:t>
            </a:r>
            <a:r>
              <a:rPr lang="en-US" altLang="zh-TW" dirty="0">
                <a:solidFill>
                  <a:srgbClr val="92D050"/>
                </a:solidFill>
              </a:rPr>
              <a:t>more agile</a:t>
            </a:r>
            <a:r>
              <a:rPr lang="en-US" altLang="zh-TW" dirty="0"/>
              <a:t> network but higher cost, while </a:t>
            </a:r>
            <a:r>
              <a:rPr lang="en-US" altLang="zh-TW" dirty="0" smtClean="0"/>
              <a:t>a </a:t>
            </a:r>
            <a:r>
              <a:rPr lang="en-US" altLang="zh-TW" dirty="0" smtClean="0">
                <a:solidFill>
                  <a:srgbClr val="00B0F0"/>
                </a:solidFill>
              </a:rPr>
              <a:t>lower</a:t>
            </a:r>
            <a:r>
              <a:rPr lang="en-US" altLang="zh-TW" dirty="0" smtClean="0"/>
              <a:t> </a:t>
            </a:r>
            <a:r>
              <a:rPr lang="en-US" altLang="zh-TW" dirty="0"/>
              <a:t>rate leads to a </a:t>
            </a:r>
            <a:r>
              <a:rPr lang="en-US" altLang="zh-TW" dirty="0">
                <a:solidFill>
                  <a:srgbClr val="00B0F0"/>
                </a:solidFill>
              </a:rPr>
              <a:t>slower-to-adapt</a:t>
            </a:r>
            <a:r>
              <a:rPr lang="en-US" altLang="zh-TW" dirty="0"/>
              <a:t> network and lower </a:t>
            </a:r>
            <a:r>
              <a:rPr lang="en-US" altLang="zh-TW" dirty="0" smtClean="0"/>
              <a:t>cost.</a:t>
            </a:r>
          </a:p>
          <a:p>
            <a:r>
              <a:rPr lang="en-US" altLang="zh-TW" dirty="0"/>
              <a:t>Protocols </a:t>
            </a:r>
            <a:r>
              <a:rPr lang="en-US" altLang="zh-TW" dirty="0" smtClean="0"/>
              <a:t>today settle </a:t>
            </a:r>
            <a:r>
              <a:rPr lang="en-US" altLang="zh-TW" dirty="0"/>
              <a:t>for beacon rates on </a:t>
            </a:r>
            <a:r>
              <a:rPr lang="en-US" altLang="zh-TW" dirty="0" smtClean="0"/>
              <a:t>the order </a:t>
            </a:r>
            <a:r>
              <a:rPr lang="en-US" altLang="zh-TW" dirty="0"/>
              <a:t>of </a:t>
            </a:r>
            <a:r>
              <a:rPr lang="en-US" altLang="zh-TW" dirty="0">
                <a:solidFill>
                  <a:srgbClr val="FF0000"/>
                </a:solidFill>
              </a:rPr>
              <a:t>tens of seconds</a:t>
            </a:r>
            <a:r>
              <a:rPr lang="en-US" altLang="zh-TW" dirty="0"/>
              <a:t>, leading to typical rate </a:t>
            </a:r>
            <a:r>
              <a:rPr lang="en-US" altLang="zh-TW" dirty="0" smtClean="0">
                <a:solidFill>
                  <a:srgbClr val="FF0000"/>
                </a:solidFill>
              </a:rPr>
              <a:t>mismatches</a:t>
            </a:r>
            <a:r>
              <a:rPr lang="en-US" altLang="zh-TW" dirty="0" smtClean="0"/>
              <a:t> of </a:t>
            </a:r>
            <a:r>
              <a:rPr lang="en-US" altLang="zh-TW" dirty="0"/>
              <a:t>two to three orders of magnitude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beacon period would have to be in the order of </a:t>
            </a:r>
            <a:r>
              <a:rPr lang="en-US" altLang="zh-TW" dirty="0" smtClean="0">
                <a:solidFill>
                  <a:srgbClr val="00B050"/>
                </a:solidFill>
              </a:rPr>
              <a:t>few hundred milliseconds</a:t>
            </a:r>
            <a:r>
              <a:rPr lang="en-US" altLang="zh-TW" dirty="0" smtClean="0"/>
              <a:t>.(</a:t>
            </a:r>
            <a:r>
              <a:rPr lang="en-US" altLang="zh-TW" dirty="0"/>
              <a:t>challenge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Link dynamics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1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In most variations of distributed distance </a:t>
            </a:r>
            <a:r>
              <a:rPr lang="en-US" altLang="zh-TW" dirty="0" smtClean="0"/>
              <a:t>vector algorithms</a:t>
            </a:r>
            <a:r>
              <a:rPr lang="en-US" altLang="zh-TW" dirty="0"/>
              <a:t>, link topology changes may result in </a:t>
            </a:r>
            <a:r>
              <a:rPr lang="en-US" altLang="zh-TW" dirty="0" smtClean="0"/>
              <a:t>transient loops </a:t>
            </a:r>
            <a:r>
              <a:rPr lang="en-US" altLang="zh-TW" dirty="0"/>
              <a:t>which causes packet drops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</a:t>
            </a:r>
            <a:r>
              <a:rPr lang="en-US" altLang="zh-TW" dirty="0" err="1"/>
              <a:t>MultihopLQI</a:t>
            </a:r>
            <a:r>
              <a:rPr lang="en-US" altLang="zh-TW" dirty="0"/>
              <a:t> </a:t>
            </a:r>
            <a:r>
              <a:rPr lang="en-US" altLang="zh-TW" dirty="0" smtClean="0"/>
              <a:t>protocol </a:t>
            </a:r>
            <a:r>
              <a:rPr lang="en-US" altLang="zh-TW" dirty="0"/>
              <a:t>discards </a:t>
            </a:r>
            <a:r>
              <a:rPr lang="en-US" altLang="zh-TW" dirty="0" smtClean="0"/>
              <a:t>packets when </a:t>
            </a:r>
            <a:r>
              <a:rPr lang="en-US" altLang="zh-TW" dirty="0"/>
              <a:t>it detects a loop until a new next hop is found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In both cases, the problem is that topology repairs </a:t>
            </a:r>
            <a:r>
              <a:rPr lang="en-US" altLang="zh-TW" dirty="0" smtClean="0"/>
              <a:t>happen at </a:t>
            </a:r>
            <a:r>
              <a:rPr lang="en-US" altLang="zh-TW" dirty="0"/>
              <a:t>the timescale of control plane maintenance, which </a:t>
            </a:r>
            <a:r>
              <a:rPr lang="en-US" altLang="zh-TW" dirty="0" smtClean="0"/>
              <a:t>operates at </a:t>
            </a:r>
            <a:r>
              <a:rPr lang="en-US" altLang="zh-TW" dirty="0"/>
              <a:t>a time scale orders of magnitude longer than </a:t>
            </a:r>
            <a:r>
              <a:rPr lang="en-US" altLang="zh-TW" dirty="0" smtClean="0"/>
              <a:t>the data </a:t>
            </a:r>
            <a:r>
              <a:rPr lang="en-US" altLang="zh-TW" dirty="0"/>
              <a:t>plane.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Transient loops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23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Collection is </a:t>
            </a:r>
            <a:r>
              <a:rPr lang="en-US" altLang="zh-TW" dirty="0" smtClean="0"/>
              <a:t>address-free</a:t>
            </a:r>
          </a:p>
          <a:p>
            <a:r>
              <a:rPr lang="en-US" altLang="zh-TW" dirty="0" smtClean="0"/>
              <a:t>This paper assumes </a:t>
            </a:r>
            <a:r>
              <a:rPr lang="en-US" altLang="zh-TW" dirty="0"/>
              <a:t>all data </a:t>
            </a:r>
            <a:r>
              <a:rPr lang="en-US" altLang="zh-TW" dirty="0" smtClean="0"/>
              <a:t>packets are </a:t>
            </a:r>
            <a:r>
              <a:rPr lang="en-US" altLang="zh-TW" dirty="0"/>
              <a:t>simple unicast </a:t>
            </a:r>
            <a:r>
              <a:rPr lang="en-US" altLang="zh-TW" dirty="0" smtClean="0"/>
              <a:t>frames.</a:t>
            </a:r>
          </a:p>
          <a:p>
            <a:r>
              <a:rPr lang="en-US" altLang="zh-TW" dirty="0"/>
              <a:t>This section presents two mechanisms that </a:t>
            </a:r>
            <a:r>
              <a:rPr lang="en-US" altLang="zh-TW" dirty="0" smtClean="0"/>
              <a:t>enable a </a:t>
            </a:r>
            <a:r>
              <a:rPr lang="en-US" altLang="zh-TW" dirty="0"/>
              <a:t>routing protocol to be robust to stale route </a:t>
            </a:r>
            <a:r>
              <a:rPr lang="en-US" altLang="zh-TW" dirty="0" smtClean="0"/>
              <a:t>information and </a:t>
            </a:r>
            <a:r>
              <a:rPr lang="en-US" altLang="zh-TW" dirty="0"/>
              <a:t>agile to link dynamics while also having a low </a:t>
            </a:r>
            <a:r>
              <a:rPr lang="en-US" altLang="zh-TW" dirty="0" smtClean="0"/>
              <a:t>overhead when </a:t>
            </a:r>
            <a:r>
              <a:rPr lang="en-US" altLang="zh-TW" dirty="0"/>
              <a:t>the topology is stable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lvl="1"/>
            <a:r>
              <a:rPr lang="en-US" altLang="zh-TW" dirty="0" err="1"/>
              <a:t>Datapath</a:t>
            </a:r>
            <a:r>
              <a:rPr lang="en-US" altLang="zh-TW" dirty="0"/>
              <a:t> </a:t>
            </a:r>
            <a:r>
              <a:rPr lang="en-US" altLang="zh-TW" dirty="0" smtClean="0"/>
              <a:t>Validation</a:t>
            </a:r>
          </a:p>
          <a:p>
            <a:pPr lvl="1"/>
            <a:r>
              <a:rPr lang="en-US" altLang="zh-TW" dirty="0"/>
              <a:t>Adaptive Beaconing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Design Overview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371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2238</Words>
  <Application>Microsoft Office PowerPoint</Application>
  <PresentationFormat>如螢幕大小 (4:3)</PresentationFormat>
  <Paragraphs>258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匯合</vt:lpstr>
      <vt:lpstr>Collection Tree Protocol</vt:lpstr>
      <vt:lpstr>Outline</vt:lpstr>
      <vt:lpstr>Introdution</vt:lpstr>
      <vt:lpstr>PowerPoint 簡報</vt:lpstr>
      <vt:lpstr>PowerPoint 簡報</vt:lpstr>
      <vt:lpstr>Motivation</vt:lpstr>
      <vt:lpstr>Link dynamics</vt:lpstr>
      <vt:lpstr>Transient loops</vt:lpstr>
      <vt:lpstr>Design Overview</vt:lpstr>
      <vt:lpstr>Datapath Validation</vt:lpstr>
      <vt:lpstr>Adaptive Beaconing</vt:lpstr>
      <vt:lpstr>PowerPoint 簡報</vt:lpstr>
      <vt:lpstr>Control Plane Design(1/2)</vt:lpstr>
      <vt:lpstr>Control Plane Design(2/2)</vt:lpstr>
      <vt:lpstr>Data Plane Design</vt:lpstr>
      <vt:lpstr>Per-client Queuing</vt:lpstr>
      <vt:lpstr>Hybrid Send Queue</vt:lpstr>
      <vt:lpstr>Transmit Cache</vt:lpstr>
      <vt:lpstr>Evaluation</vt:lpstr>
      <vt:lpstr>PowerPoint 簡報</vt:lpstr>
      <vt:lpstr>Experimental Methodology</vt:lpstr>
      <vt:lpstr>PowerPoint 簡報</vt:lpstr>
      <vt:lpstr>Reliable, Robust, Hardware-independent</vt:lpstr>
      <vt:lpstr>PowerPoint 簡報</vt:lpstr>
      <vt:lpstr>PowerPoint 簡報</vt:lpstr>
      <vt:lpstr>Efficiency</vt:lpstr>
      <vt:lpstr>Adaptive Control Traffic</vt:lpstr>
      <vt:lpstr>Topology Inconsistencies</vt:lpstr>
      <vt:lpstr>Robustness to Failure</vt:lpstr>
      <vt:lpstr>Agility</vt:lpstr>
      <vt:lpstr>Transmit Timer</vt:lpstr>
      <vt:lpstr>Transmit Cache</vt:lpstr>
      <vt:lpstr>External Interference</vt:lpstr>
      <vt:lpstr>Link Layers</vt:lpstr>
      <vt:lpstr>Energy Profile</vt:lpstr>
      <vt:lpstr>Testbed Observations</vt:lpstr>
      <vt:lpstr>RelatedWork</vt:lpstr>
      <vt:lpstr>Experience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 Tree Protocol</dc:title>
  <dc:creator>harry</dc:creator>
  <cp:lastModifiedBy>harry</cp:lastModifiedBy>
  <cp:revision>33</cp:revision>
  <dcterms:created xsi:type="dcterms:W3CDTF">2013-05-29T08:37:16Z</dcterms:created>
  <dcterms:modified xsi:type="dcterms:W3CDTF">2013-05-30T05:08:25Z</dcterms:modified>
</cp:coreProperties>
</file>