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0" r:id="rId3"/>
    <p:sldId id="259" r:id="rId4"/>
    <p:sldId id="289" r:id="rId5"/>
    <p:sldId id="263" r:id="rId6"/>
    <p:sldId id="258" r:id="rId7"/>
    <p:sldId id="261" r:id="rId8"/>
    <p:sldId id="264" r:id="rId9"/>
    <p:sldId id="266" r:id="rId10"/>
    <p:sldId id="269" r:id="rId11"/>
    <p:sldId id="270" r:id="rId12"/>
    <p:sldId id="268" r:id="rId13"/>
    <p:sldId id="265" r:id="rId14"/>
    <p:sldId id="267" r:id="rId15"/>
    <p:sldId id="271" r:id="rId16"/>
    <p:sldId id="272" r:id="rId17"/>
    <p:sldId id="279" r:id="rId18"/>
    <p:sldId id="262" r:id="rId19"/>
    <p:sldId id="273" r:id="rId20"/>
    <p:sldId id="275" r:id="rId21"/>
    <p:sldId id="278" r:id="rId22"/>
    <p:sldId id="277" r:id="rId23"/>
    <p:sldId id="283" r:id="rId24"/>
    <p:sldId id="282" r:id="rId25"/>
    <p:sldId id="284" r:id="rId26"/>
    <p:sldId id="281" r:id="rId27"/>
    <p:sldId id="287" r:id="rId28"/>
    <p:sldId id="280" r:id="rId29"/>
    <p:sldId id="288" r:id="rId30"/>
    <p:sldId id="276" r:id="rId31"/>
    <p:sldId id="286" r:id="rId3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4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5A2AA-8034-4626-828D-3F494F2EB470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3CF5F-8475-4964-9246-ADB09BE28A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897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NP-hard</a:t>
            </a:r>
            <a:r>
              <a:rPr lang="en-US" altLang="zh-TW" baseline="0" dirty="0" smtClean="0"/>
              <a:t> complete problem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3CF5F-8475-4964-9246-ADB09BE28AE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7469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 Constant Bit Rate. (CBR)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3CF5F-8475-4964-9246-ADB09BE28AEB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3219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3CF5F-8475-4964-9246-ADB09BE28AEB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4189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907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002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059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377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242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599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272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80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724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201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219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7D56A-994B-4844-B3F4-ED6327399613}" type="datetimeFigureOut">
              <a:rPr lang="zh-TW" altLang="en-US" smtClean="0"/>
              <a:t>2013/5/23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A4D3B-7DFF-4690-A268-12F2B6EAEA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505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28" y="1122363"/>
            <a:ext cx="11151644" cy="305051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/>
          <a:srcRect t="11683" r="2811"/>
          <a:stretch/>
        </p:blipFill>
        <p:spPr>
          <a:xfrm>
            <a:off x="1127465" y="4469733"/>
            <a:ext cx="10567825" cy="49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22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Implementation Issues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(I) The slot boundaries are </a:t>
            </a:r>
            <a:r>
              <a:rPr lang="en-US" altLang="zh-TW" dirty="0" smtClean="0">
                <a:solidFill>
                  <a:srgbClr val="FF0000"/>
                </a:solidFill>
              </a:rPr>
              <a:t>not aligned </a:t>
            </a:r>
          </a:p>
          <a:p>
            <a:r>
              <a:rPr lang="en-US" altLang="zh-TW" dirty="0" smtClean="0"/>
              <a:t>(ii) Even the slot boundaries are aligned, the schedules usually have </a:t>
            </a:r>
            <a:r>
              <a:rPr lang="en-US" altLang="zh-TW" dirty="0" smtClean="0">
                <a:solidFill>
                  <a:srgbClr val="FF0000"/>
                </a:solidFill>
              </a:rPr>
              <a:t>phase shift relative to each other</a:t>
            </a:r>
            <a:r>
              <a:rPr lang="en-US" altLang="zh-TW" dirty="0" smtClean="0"/>
              <a:t>. </a:t>
            </a:r>
          </a:p>
          <a:p>
            <a:endParaRPr lang="en-US" altLang="zh-TW" dirty="0" smtClean="0"/>
          </a:p>
          <a:p>
            <a:r>
              <a:rPr lang="en-US" altLang="zh-TW" dirty="0" smtClean="0">
                <a:sym typeface="Wingdings" pitchFamily="2" charset="2"/>
              </a:rPr>
              <a:t>The result of optimal symmetric block ensures that there exist </a:t>
            </a:r>
            <a:r>
              <a:rPr lang="en-US" altLang="zh-TW" dirty="0" smtClean="0">
                <a:solidFill>
                  <a:srgbClr val="FF0000"/>
                </a:solidFill>
                <a:sym typeface="Wingdings" pitchFamily="2" charset="2"/>
              </a:rPr>
              <a:t>sufficient, overlapping active </a:t>
            </a:r>
            <a:r>
              <a:rPr lang="en-US" altLang="zh-TW" dirty="0" smtClean="0">
                <a:sym typeface="Wingdings" pitchFamily="2" charset="2"/>
              </a:rPr>
              <a:t>slots even if two schedules are phase shifts of each other.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Protocol </a:t>
            </a:r>
            <a:r>
              <a:rPr lang="en-US" altLang="zh-TW" dirty="0" smtClean="0"/>
              <a:t>Implementation: Discovery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8171"/>
            <a:ext cx="10515600" cy="4478792"/>
          </a:xfrm>
        </p:spPr>
        <p:txBody>
          <a:bodyPr/>
          <a:lstStyle/>
          <a:p>
            <a:r>
              <a:rPr lang="en-US" altLang="zh-TW" dirty="0"/>
              <a:t>Each node divides its time axis </a:t>
            </a:r>
            <a:r>
              <a:rPr lang="en-US" altLang="zh-TW" dirty="0" smtClean="0"/>
              <a:t>into fixed-length </a:t>
            </a:r>
            <a:r>
              <a:rPr lang="en-US" altLang="zh-TW" dirty="0"/>
              <a:t>frames </a:t>
            </a:r>
            <a:r>
              <a:rPr lang="en-US" altLang="zh-TW" dirty="0" smtClean="0"/>
              <a:t>of T slots</a:t>
            </a:r>
            <a:r>
              <a:rPr lang="en-US" altLang="zh-TW" dirty="0"/>
              <a:t>. Each slot is in turn of </a:t>
            </a:r>
            <a:r>
              <a:rPr lang="en-US" altLang="zh-TW" dirty="0" smtClean="0"/>
              <a:t>length I</a:t>
            </a:r>
            <a:r>
              <a:rPr lang="en-US" altLang="zh-TW" dirty="0"/>
              <a:t>. </a:t>
            </a:r>
            <a:endParaRPr lang="en-US" altLang="zh-TW" dirty="0" smtClean="0"/>
          </a:p>
          <a:p>
            <a:r>
              <a:rPr lang="en-US" altLang="zh-TW" dirty="0" smtClean="0"/>
              <a:t>Every </a:t>
            </a:r>
            <a:r>
              <a:rPr lang="en-US" altLang="zh-TW" dirty="0"/>
              <a:t>node chooses the same WSF to schedule its </a:t>
            </a:r>
            <a:r>
              <a:rPr lang="en-US" altLang="zh-TW" dirty="0" smtClean="0"/>
              <a:t>own active </a:t>
            </a:r>
            <a:r>
              <a:rPr lang="en-US" altLang="zh-TW" dirty="0"/>
              <a:t>and sleeping slots, where the WSF is derived </a:t>
            </a:r>
            <a:r>
              <a:rPr lang="en-US" altLang="zh-TW" dirty="0" smtClean="0"/>
              <a:t>from the </a:t>
            </a:r>
            <a:r>
              <a:rPr lang="en-US" altLang="zh-TW" dirty="0"/>
              <a:t>optimal block </a:t>
            </a:r>
            <a:r>
              <a:rPr lang="en-US" altLang="zh-TW" dirty="0" smtClean="0"/>
              <a:t>design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369" y="3452242"/>
            <a:ext cx="9306118" cy="2538032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2533" y="6186630"/>
            <a:ext cx="7235885" cy="67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3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that two node discover each other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WSF schedule ensures a minimum </a:t>
            </a:r>
            <a:r>
              <a:rPr lang="en-US" altLang="zh-TW" dirty="0" smtClean="0"/>
              <a:t>of one </a:t>
            </a:r>
            <a:r>
              <a:rPr lang="en-US" altLang="zh-TW" dirty="0"/>
              <a:t>overlapping </a:t>
            </a:r>
            <a:r>
              <a:rPr lang="en-US" altLang="zh-TW" dirty="0" smtClean="0"/>
              <a:t>slot=&gt;</a:t>
            </a:r>
          </a:p>
          <a:p>
            <a:pPr lvl="1"/>
            <a:r>
              <a:rPr lang="en-US" altLang="zh-TW" dirty="0" smtClean="0"/>
              <a:t> </a:t>
            </a:r>
            <a:r>
              <a:rPr lang="en-US" altLang="zh-TW" dirty="0"/>
              <a:t>two neighboring nodes </a:t>
            </a:r>
            <a:r>
              <a:rPr lang="en-US" altLang="zh-TW" dirty="0" smtClean="0"/>
              <a:t>can hear </a:t>
            </a:r>
            <a:r>
              <a:rPr lang="en-US" altLang="zh-TW" dirty="0"/>
              <a:t>each others beacons with </a:t>
            </a:r>
            <a:r>
              <a:rPr lang="en-US" altLang="zh-TW" dirty="0">
                <a:solidFill>
                  <a:srgbClr val="FF0000"/>
                </a:solidFill>
              </a:rPr>
              <a:t>probability one</a:t>
            </a:r>
            <a:r>
              <a:rPr lang="en-US" altLang="zh-TW" dirty="0"/>
              <a:t>.</a:t>
            </a:r>
            <a:endParaRPr lang="en-US" altLang="zh-TW" dirty="0" smtClean="0"/>
          </a:p>
          <a:p>
            <a:r>
              <a:rPr lang="en-US" altLang="zh-TW" dirty="0" smtClean="0"/>
              <a:t>T</a:t>
            </a:r>
            <a:r>
              <a:rPr lang="zh-TW" altLang="en-US" dirty="0" smtClean="0"/>
              <a:t>ransmission </a:t>
            </a:r>
            <a:r>
              <a:rPr lang="zh-TW" altLang="en-US" dirty="0"/>
              <a:t>of beacons is deferred by </a:t>
            </a:r>
            <a:r>
              <a:rPr lang="zh-TW" altLang="en-US" dirty="0" smtClean="0"/>
              <a:t>a random </a:t>
            </a:r>
            <a:r>
              <a:rPr lang="zh-TW" altLang="en-US" dirty="0"/>
              <a:t>backoff period when </a:t>
            </a:r>
            <a:r>
              <a:rPr lang="zh-TW" altLang="en-US" dirty="0" smtClean="0"/>
              <a:t>the </a:t>
            </a:r>
            <a:r>
              <a:rPr lang="zh-TW" altLang="en-US" dirty="0"/>
              <a:t>channel is </a:t>
            </a:r>
            <a:r>
              <a:rPr lang="zh-TW" altLang="en-US" dirty="0" smtClean="0"/>
              <a:t>idle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beacon transmission time is at </a:t>
            </a:r>
            <a:r>
              <a:rPr lang="en-US" altLang="zh-TW" dirty="0">
                <a:solidFill>
                  <a:srgbClr val="FF0000"/>
                </a:solidFill>
              </a:rPr>
              <a:t>least one order of </a:t>
            </a:r>
            <a:r>
              <a:rPr lang="en-US" altLang="zh-TW" dirty="0" smtClean="0">
                <a:solidFill>
                  <a:srgbClr val="FF0000"/>
                </a:solidFill>
              </a:rPr>
              <a:t>magnitude smaller than I</a:t>
            </a:r>
            <a:r>
              <a:rPr lang="en-US" altLang="zh-TW" dirty="0" smtClean="0"/>
              <a:t>. </a:t>
            </a:r>
            <a:endParaRPr lang="zh-TW" altLang="en-US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r="23070" b="41061"/>
          <a:stretch/>
        </p:blipFill>
        <p:spPr>
          <a:xfrm>
            <a:off x="3494936" y="4014651"/>
            <a:ext cx="7149799" cy="273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36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Protocol Implementation: Neighbor List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Each node keeps </a:t>
            </a:r>
            <a:r>
              <a:rPr lang="en-US" altLang="zh-TW" dirty="0"/>
              <a:t>a neighbor </a:t>
            </a:r>
            <a:r>
              <a:rPr lang="en-US" altLang="zh-TW" dirty="0" smtClean="0"/>
              <a:t>list</a:t>
            </a:r>
          </a:p>
          <a:p>
            <a:r>
              <a:rPr lang="en-US" altLang="zh-TW" dirty="0" smtClean="0"/>
              <a:t>Refresh timer maintains the neighbor list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b="1" i="1" dirty="0"/>
              <a:t>relative clock </a:t>
            </a:r>
            <a:r>
              <a:rPr lang="en-US" altLang="zh-TW" dirty="0"/>
              <a:t>in the clock field.</a:t>
            </a:r>
          </a:p>
          <a:p>
            <a:r>
              <a:rPr lang="en-US" altLang="zh-TW" dirty="0"/>
              <a:t>The schedule differences between the node and its neighbor in the </a:t>
            </a:r>
            <a:r>
              <a:rPr lang="en-US" altLang="zh-TW" b="1" i="1" dirty="0"/>
              <a:t>schedule field</a:t>
            </a:r>
            <a:r>
              <a:rPr lang="en-US" altLang="zh-TW" dirty="0"/>
              <a:t>.</a:t>
            </a:r>
          </a:p>
          <a:p>
            <a:r>
              <a:rPr lang="en-US" altLang="zh-TW" dirty="0"/>
              <a:t>The </a:t>
            </a:r>
            <a:r>
              <a:rPr lang="en-US" altLang="zh-TW" b="1" i="1" dirty="0"/>
              <a:t>lifespan field </a:t>
            </a:r>
            <a:r>
              <a:rPr lang="en-US" altLang="zh-TW" dirty="0"/>
              <a:t>in the neighbor list entry keeps the expected wakeup duration of a neighbor</a:t>
            </a:r>
          </a:p>
          <a:p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945" y="2941750"/>
            <a:ext cx="9353320" cy="6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91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Book keeping of Neighbor Schedules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Beacon </a:t>
            </a:r>
            <a:r>
              <a:rPr lang="en-US" altLang="zh-TW" dirty="0"/>
              <a:t>messages </a:t>
            </a:r>
            <a:r>
              <a:rPr lang="en-US" altLang="zh-TW" dirty="0" smtClean="0"/>
              <a:t>use </a:t>
            </a:r>
            <a:r>
              <a:rPr lang="en-US" altLang="zh-TW" dirty="0" smtClean="0">
                <a:solidFill>
                  <a:srgbClr val="FF0000"/>
                </a:solidFill>
              </a:rPr>
              <a:t>broadcast</a:t>
            </a:r>
            <a:r>
              <a:rPr lang="en-US" altLang="zh-TW" dirty="0"/>
              <a:t>, they are </a:t>
            </a:r>
            <a:r>
              <a:rPr lang="en-US" altLang="zh-TW" dirty="0">
                <a:solidFill>
                  <a:srgbClr val="FF0000"/>
                </a:solidFill>
              </a:rPr>
              <a:t>subject to </a:t>
            </a:r>
            <a:r>
              <a:rPr lang="en-US" altLang="zh-TW" dirty="0" smtClean="0">
                <a:solidFill>
                  <a:srgbClr val="FF0000"/>
                </a:solidFill>
              </a:rPr>
              <a:t>collision</a:t>
            </a:r>
          </a:p>
          <a:p>
            <a:r>
              <a:rPr lang="en-US" altLang="zh-TW" dirty="0" smtClean="0"/>
              <a:t>Node </a:t>
            </a:r>
            <a:r>
              <a:rPr lang="en-US" altLang="zh-TW" dirty="0"/>
              <a:t>to </a:t>
            </a:r>
            <a:r>
              <a:rPr lang="en-US" altLang="zh-TW" dirty="0">
                <a:solidFill>
                  <a:srgbClr val="FF0000"/>
                </a:solidFill>
              </a:rPr>
              <a:t>keep track of </a:t>
            </a:r>
            <a:r>
              <a:rPr lang="en-US" altLang="zh-TW" dirty="0" smtClean="0">
                <a:solidFill>
                  <a:srgbClr val="FF0000"/>
                </a:solidFill>
              </a:rPr>
              <a:t>neighbor </a:t>
            </a:r>
            <a:r>
              <a:rPr lang="en-US" altLang="zh-TW" dirty="0">
                <a:solidFill>
                  <a:srgbClr val="FF0000"/>
                </a:solidFill>
              </a:rPr>
              <a:t>schedules </a:t>
            </a:r>
            <a:r>
              <a:rPr lang="en-US" altLang="zh-TW" dirty="0"/>
              <a:t>and </a:t>
            </a:r>
            <a:r>
              <a:rPr lang="en-US" altLang="zh-TW" dirty="0">
                <a:solidFill>
                  <a:srgbClr val="FF0000"/>
                </a:solidFill>
              </a:rPr>
              <a:t>clock shifts </a:t>
            </a:r>
            <a:r>
              <a:rPr lang="en-US" altLang="zh-TW" dirty="0"/>
              <a:t>in order to infer its </a:t>
            </a:r>
            <a:r>
              <a:rPr lang="en-US" altLang="zh-TW" dirty="0" smtClean="0"/>
              <a:t>neighbors’ wakeup </a:t>
            </a:r>
            <a:r>
              <a:rPr lang="en-US" altLang="zh-TW" dirty="0"/>
              <a:t>schedules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The processing and </a:t>
            </a:r>
            <a:r>
              <a:rPr lang="en-US" altLang="zh-TW" dirty="0">
                <a:solidFill>
                  <a:srgbClr val="FF0000"/>
                </a:solidFill>
              </a:rPr>
              <a:t>propagation delay</a:t>
            </a:r>
            <a:r>
              <a:rPr lang="en-US" altLang="zh-TW" dirty="0"/>
              <a:t> on the </a:t>
            </a:r>
            <a:r>
              <a:rPr lang="en-US" altLang="zh-TW" dirty="0" smtClean="0"/>
              <a:t>interface card </a:t>
            </a:r>
            <a:r>
              <a:rPr lang="en-US" altLang="zh-TW" dirty="0"/>
              <a:t>and the wireless medium may result in inaccuracy in </a:t>
            </a:r>
            <a:r>
              <a:rPr lang="en-US" altLang="zh-TW" dirty="0" smtClean="0"/>
              <a:t>estimating </a:t>
            </a:r>
            <a:r>
              <a:rPr lang="en-US" altLang="zh-TW" dirty="0"/>
              <a:t>neighbors’ </a:t>
            </a:r>
            <a:r>
              <a:rPr lang="en-US" altLang="zh-TW" dirty="0" smtClean="0"/>
              <a:t>schedules. </a:t>
            </a:r>
            <a:r>
              <a:rPr lang="en-US" altLang="zh-TW" dirty="0" smtClean="0">
                <a:sym typeface="Wingdings" pitchFamily="2" charset="2"/>
              </a:rPr>
              <a:t> </a:t>
            </a:r>
            <a:r>
              <a:rPr lang="en-US" altLang="zh-TW" dirty="0" smtClean="0"/>
              <a:t>Introduce </a:t>
            </a:r>
            <a:r>
              <a:rPr lang="en-US" altLang="zh-TW" dirty="0"/>
              <a:t>a </a:t>
            </a:r>
            <a:r>
              <a:rPr lang="en-US" altLang="zh-TW" dirty="0">
                <a:solidFill>
                  <a:srgbClr val="FF0000"/>
                </a:solidFill>
              </a:rPr>
              <a:t>small </a:t>
            </a:r>
            <a:r>
              <a:rPr lang="en-US" altLang="zh-TW" dirty="0" smtClean="0">
                <a:solidFill>
                  <a:srgbClr val="FF0000"/>
                </a:solidFill>
              </a:rPr>
              <a:t>amount of </a:t>
            </a:r>
            <a:r>
              <a:rPr lang="en-US" altLang="zh-TW" dirty="0">
                <a:solidFill>
                  <a:srgbClr val="FF0000"/>
                </a:solidFill>
              </a:rPr>
              <a:t>slack</a:t>
            </a:r>
            <a:r>
              <a:rPr lang="en-US" altLang="zh-TW" dirty="0"/>
              <a:t> time at the beginning and </a:t>
            </a:r>
            <a:r>
              <a:rPr lang="en-US" altLang="zh-TW" dirty="0" smtClean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25554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Difference with 802.11(Book keeping)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 IEEE 802.11, a node can </a:t>
            </a:r>
            <a:r>
              <a:rPr lang="en-US" altLang="zh-TW" dirty="0">
                <a:solidFill>
                  <a:srgbClr val="FF0000"/>
                </a:solidFill>
              </a:rPr>
              <a:t>optionally enters the sleep </a:t>
            </a:r>
            <a:r>
              <a:rPr lang="en-US" altLang="zh-TW" dirty="0" smtClean="0">
                <a:solidFill>
                  <a:srgbClr val="FF0000"/>
                </a:solidFill>
              </a:rPr>
              <a:t>mode </a:t>
            </a:r>
            <a:r>
              <a:rPr lang="en-US" altLang="zh-TW" dirty="0" smtClean="0"/>
              <a:t>if it receives </a:t>
            </a:r>
            <a:r>
              <a:rPr lang="en-US" altLang="zh-TW" dirty="0"/>
              <a:t>no ATIM frame in an ATIM window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To </a:t>
            </a:r>
            <a:r>
              <a:rPr lang="en-US" altLang="zh-TW" dirty="0"/>
              <a:t>ensure the correctness of </a:t>
            </a:r>
            <a:r>
              <a:rPr lang="en-US" altLang="zh-TW" dirty="0" smtClean="0"/>
              <a:t>the protocol</a:t>
            </a:r>
            <a:r>
              <a:rPr lang="en-US" altLang="zh-TW" dirty="0"/>
              <a:t>, a node </a:t>
            </a:r>
            <a:r>
              <a:rPr lang="en-US" altLang="zh-TW" dirty="0">
                <a:solidFill>
                  <a:srgbClr val="FF0000"/>
                </a:solidFill>
              </a:rPr>
              <a:t>has to remain awake</a:t>
            </a:r>
            <a:r>
              <a:rPr lang="en-US" altLang="zh-TW" dirty="0"/>
              <a:t> throughout the </a:t>
            </a:r>
            <a:r>
              <a:rPr lang="en-US" altLang="zh-TW" dirty="0" smtClean="0"/>
              <a:t>entire active </a:t>
            </a:r>
            <a:r>
              <a:rPr lang="en-US" altLang="zh-TW" dirty="0"/>
              <a:t>slot.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7139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/>
              <a:t>POWER MANAGEMENT </a:t>
            </a:r>
            <a:r>
              <a:rPr lang="en-US" altLang="zh-TW" dirty="0" smtClean="0"/>
              <a:t>USING ASYNCHRONOUS </a:t>
            </a:r>
            <a:r>
              <a:rPr lang="en-US" altLang="zh-TW" dirty="0"/>
              <a:t>WAKEUP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117" y="1828552"/>
            <a:ext cx="9751014" cy="443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17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515292" y="443095"/>
            <a:ext cx="9144000" cy="2387600"/>
          </a:xfrm>
        </p:spPr>
        <p:txBody>
          <a:bodyPr/>
          <a:lstStyle/>
          <a:p>
            <a:r>
              <a:rPr lang="en-US" altLang="zh-TW" b="1" dirty="0" smtClean="0"/>
              <a:t>Power management policy</a:t>
            </a:r>
            <a:endParaRPr lang="zh-TW" altLang="en-US" b="1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2412274" y="3602038"/>
            <a:ext cx="9144000" cy="1655762"/>
          </a:xfrm>
        </p:spPr>
        <p:txBody>
          <a:bodyPr>
            <a:norm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altLang="zh-TW" sz="4000" dirty="0" smtClean="0"/>
              <a:t>Slot-based power management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US" altLang="zh-TW" sz="4000" dirty="0" smtClean="0"/>
              <a:t>On-demand power management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7644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POWER MANAGEMENT USING </a:t>
            </a:r>
            <a:r>
              <a:rPr lang="en-US" altLang="zh-TW" dirty="0" smtClean="0"/>
              <a:t>ASYNCHRONOUS WAKEUP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 If nodes can </a:t>
            </a:r>
            <a:r>
              <a:rPr lang="en-US" altLang="zh-TW" dirty="0">
                <a:solidFill>
                  <a:srgbClr val="FF0000"/>
                </a:solidFill>
              </a:rPr>
              <a:t>only </a:t>
            </a:r>
            <a:r>
              <a:rPr lang="en-US" altLang="zh-TW" dirty="0" smtClean="0">
                <a:solidFill>
                  <a:srgbClr val="FF0000"/>
                </a:solidFill>
              </a:rPr>
              <a:t>communicate </a:t>
            </a:r>
            <a:r>
              <a:rPr lang="en-US" altLang="zh-TW" dirty="0">
                <a:solidFill>
                  <a:srgbClr val="FF0000"/>
                </a:solidFill>
              </a:rPr>
              <a:t>during the active slots </a:t>
            </a:r>
            <a:r>
              <a:rPr lang="en-US" altLang="zh-TW" dirty="0"/>
              <a:t>of the wakeup schedule, </a:t>
            </a:r>
            <a:r>
              <a:rPr lang="en-US" altLang="zh-TW" dirty="0" smtClean="0"/>
              <a:t>the capacity </a:t>
            </a:r>
            <a:r>
              <a:rPr lang="en-US" altLang="zh-TW" dirty="0"/>
              <a:t>of the network will be </a:t>
            </a:r>
            <a:r>
              <a:rPr lang="en-US" altLang="zh-TW" dirty="0">
                <a:solidFill>
                  <a:srgbClr val="FF0000"/>
                </a:solidFill>
              </a:rPr>
              <a:t>greatly reduced </a:t>
            </a:r>
            <a:r>
              <a:rPr lang="en-US" altLang="zh-TW" dirty="0"/>
              <a:t>and the </a:t>
            </a:r>
            <a:r>
              <a:rPr lang="en-US" altLang="zh-TW" dirty="0" smtClean="0"/>
              <a:t>delay </a:t>
            </a:r>
            <a:r>
              <a:rPr lang="en-US" altLang="zh-TW" dirty="0"/>
              <a:t>experienced by packets may be prohibitively </a:t>
            </a:r>
            <a:r>
              <a:rPr lang="en-US" altLang="zh-TW" dirty="0" smtClean="0"/>
              <a:t>long</a:t>
            </a:r>
          </a:p>
          <a:p>
            <a:r>
              <a:rPr lang="en-US" altLang="zh-TW" dirty="0"/>
              <a:t> the </a:t>
            </a:r>
            <a:r>
              <a:rPr lang="en-US" altLang="zh-TW" dirty="0">
                <a:solidFill>
                  <a:srgbClr val="FF0000"/>
                </a:solidFill>
              </a:rPr>
              <a:t>worst </a:t>
            </a:r>
            <a:r>
              <a:rPr lang="en-US" altLang="zh-TW" dirty="0" smtClean="0">
                <a:solidFill>
                  <a:srgbClr val="FF0000"/>
                </a:solidFill>
              </a:rPr>
              <a:t>case </a:t>
            </a:r>
            <a:r>
              <a:rPr lang="en-US" altLang="zh-TW" b="1" i="1" dirty="0" err="1" smtClean="0">
                <a:solidFill>
                  <a:srgbClr val="FF0000"/>
                </a:solidFill>
              </a:rPr>
              <a:t>nT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/>
              <a:t>for </a:t>
            </a:r>
            <a:r>
              <a:rPr lang="en-US" altLang="zh-TW" dirty="0"/>
              <a:t>communication over </a:t>
            </a:r>
            <a:r>
              <a:rPr lang="en-US" altLang="zh-TW" dirty="0" smtClean="0"/>
              <a:t>an </a:t>
            </a:r>
            <a:r>
              <a:rPr lang="en-US" altLang="zh-TW" dirty="0" smtClean="0">
                <a:solidFill>
                  <a:srgbClr val="FF0000"/>
                </a:solidFill>
              </a:rPr>
              <a:t>n-hop </a:t>
            </a:r>
            <a:r>
              <a:rPr lang="en-US" altLang="zh-TW" dirty="0">
                <a:solidFill>
                  <a:srgbClr val="FF0000"/>
                </a:solidFill>
              </a:rPr>
              <a:t>path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10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Slot-based power management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 the signaling protocol, if the number of buffered </a:t>
            </a:r>
            <a:r>
              <a:rPr lang="en-US" altLang="zh-TW" dirty="0" smtClean="0"/>
              <a:t>packets for </a:t>
            </a:r>
            <a:r>
              <a:rPr lang="en-US" altLang="zh-TW" dirty="0"/>
              <a:t>an intended receiver </a:t>
            </a:r>
            <a:r>
              <a:rPr lang="en-US" altLang="zh-TW" dirty="0">
                <a:solidFill>
                  <a:srgbClr val="FF0000"/>
                </a:solidFill>
              </a:rPr>
              <a:t>exceeds a threshold L</a:t>
            </a:r>
            <a:r>
              <a:rPr lang="en-US" altLang="zh-TW" dirty="0"/>
              <a:t>, the </a:t>
            </a:r>
            <a:r>
              <a:rPr lang="en-US" altLang="zh-TW" dirty="0" smtClean="0"/>
              <a:t>sender signals </a:t>
            </a:r>
            <a:r>
              <a:rPr lang="en-US" altLang="zh-TW" dirty="0"/>
              <a:t>the receiver to </a:t>
            </a:r>
            <a:r>
              <a:rPr lang="en-US" altLang="zh-TW" dirty="0">
                <a:solidFill>
                  <a:srgbClr val="FF0000"/>
                </a:solidFill>
              </a:rPr>
              <a:t>remain on for the next slot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A </a:t>
            </a:r>
            <a:r>
              <a:rPr lang="en-US" altLang="zh-TW" dirty="0"/>
              <a:t>node requested to stay awake sends </a:t>
            </a:r>
            <a:r>
              <a:rPr lang="en-US" altLang="zh-TW" dirty="0" smtClean="0"/>
              <a:t>an acknowledgment </a:t>
            </a:r>
            <a:r>
              <a:rPr lang="en-US" altLang="zh-TW" dirty="0"/>
              <a:t>to the sender, indicating its willingness </a:t>
            </a:r>
            <a:r>
              <a:rPr lang="en-US" altLang="zh-TW" dirty="0" smtClean="0"/>
              <a:t>to remain </a:t>
            </a:r>
            <a:r>
              <a:rPr lang="en-US" altLang="zh-TW" dirty="0"/>
              <a:t>awake in the next slot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If a node is not requested </a:t>
            </a:r>
            <a:r>
              <a:rPr lang="en-US" altLang="zh-TW" dirty="0" smtClean="0"/>
              <a:t>to stay </a:t>
            </a:r>
            <a:r>
              <a:rPr lang="en-US" altLang="zh-TW" dirty="0"/>
              <a:t>awake by any of its neighbors, it follows its own </a:t>
            </a:r>
            <a:r>
              <a:rPr lang="en-US" altLang="zh-TW" dirty="0" smtClean="0"/>
              <a:t>wakeup schedule</a:t>
            </a:r>
          </a:p>
        </p:txBody>
      </p:sp>
    </p:spTree>
    <p:extLst>
      <p:ext uri="{BB962C8B-B14F-4D97-AF65-F5344CB8AC3E}">
        <p14:creationId xmlns:p14="http://schemas.microsoft.com/office/powerpoint/2010/main" val="118044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</a:t>
            </a:r>
            <a:r>
              <a:rPr lang="en-US" altLang="zh-TW" dirty="0" smtClean="0"/>
              <a:t>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 </a:t>
            </a:r>
          </a:p>
          <a:p>
            <a:r>
              <a:rPr lang="en-US" altLang="zh-TW" dirty="0" smtClean="0"/>
              <a:t>Implement</a:t>
            </a:r>
          </a:p>
          <a:p>
            <a:r>
              <a:rPr lang="en-US" altLang="zh-TW" dirty="0" smtClean="0"/>
              <a:t>Evaluation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194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Implement: Slot-based </a:t>
            </a:r>
            <a:r>
              <a:rPr lang="en-US" altLang="zh-TW" dirty="0"/>
              <a:t>power management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may employ an IEEE 802.11 like medium access and contention resolution scheme.</a:t>
            </a:r>
          </a:p>
          <a:p>
            <a:r>
              <a:rPr lang="en-US" altLang="zh-TW" dirty="0" smtClean="0"/>
              <a:t>A signaling/reservation flag is </a:t>
            </a:r>
            <a:r>
              <a:rPr lang="en-US" altLang="zh-TW" dirty="0" smtClean="0">
                <a:solidFill>
                  <a:srgbClr val="FF0000"/>
                </a:solidFill>
              </a:rPr>
              <a:t>piggybacked in data/</a:t>
            </a:r>
            <a:r>
              <a:rPr lang="en-US" altLang="zh-TW" dirty="0" err="1" smtClean="0">
                <a:solidFill>
                  <a:srgbClr val="FF0000"/>
                </a:solidFill>
              </a:rPr>
              <a:t>ack</a:t>
            </a:r>
            <a:r>
              <a:rPr lang="en-US" altLang="zh-TW" dirty="0" smtClean="0">
                <a:solidFill>
                  <a:srgbClr val="FF0000"/>
                </a:solidFill>
              </a:rPr>
              <a:t> messages </a:t>
            </a:r>
            <a:r>
              <a:rPr lang="en-US" altLang="zh-TW" dirty="0" smtClean="0"/>
              <a:t>and </a:t>
            </a:r>
            <a:r>
              <a:rPr lang="en-US" altLang="zh-TW" dirty="0" err="1" smtClean="0">
                <a:solidFill>
                  <a:srgbClr val="FF0000"/>
                </a:solidFill>
              </a:rPr>
              <a:t>rts</a:t>
            </a:r>
            <a:r>
              <a:rPr lang="en-US" altLang="zh-TW" dirty="0" smtClean="0">
                <a:solidFill>
                  <a:srgbClr val="FF0000"/>
                </a:solidFill>
              </a:rPr>
              <a:t>/</a:t>
            </a:r>
            <a:r>
              <a:rPr lang="en-US" altLang="zh-TW" dirty="0" err="1" smtClean="0">
                <a:solidFill>
                  <a:srgbClr val="FF0000"/>
                </a:solidFill>
              </a:rPr>
              <a:t>cts</a:t>
            </a:r>
            <a:r>
              <a:rPr lang="en-US" altLang="zh-TW" dirty="0" smtClean="0">
                <a:solidFill>
                  <a:srgbClr val="FF0000"/>
                </a:solidFill>
              </a:rPr>
              <a:t> messages </a:t>
            </a:r>
            <a:r>
              <a:rPr lang="en-US" altLang="zh-TW" dirty="0" smtClean="0"/>
              <a:t>using </a:t>
            </a:r>
            <a:r>
              <a:rPr lang="en-US" altLang="zh-TW" dirty="0" smtClean="0">
                <a:solidFill>
                  <a:srgbClr val="FF0000"/>
                </a:solidFill>
              </a:rPr>
              <a:t>the has-more-data field </a:t>
            </a:r>
            <a:r>
              <a:rPr lang="en-US" altLang="zh-TW" dirty="0" smtClean="0"/>
              <a:t>in the mac header.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341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On-demand power management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Power management decisions are </a:t>
            </a:r>
            <a:r>
              <a:rPr lang="en-US" altLang="zh-TW" dirty="0" smtClean="0">
                <a:solidFill>
                  <a:srgbClr val="FF0000"/>
                </a:solidFill>
              </a:rPr>
              <a:t>driven by data transmission </a:t>
            </a:r>
            <a:r>
              <a:rPr lang="en-US" altLang="zh-TW" dirty="0" smtClean="0"/>
              <a:t>in the network</a:t>
            </a:r>
          </a:p>
          <a:p>
            <a:r>
              <a:rPr lang="en-US" altLang="zh-TW" dirty="0" smtClean="0"/>
              <a:t>Connectivity is </a:t>
            </a:r>
            <a:r>
              <a:rPr lang="en-US" altLang="zh-TW" dirty="0" smtClean="0">
                <a:solidFill>
                  <a:srgbClr val="FF0000"/>
                </a:solidFill>
              </a:rPr>
              <a:t>only maintained between pairs of senders and receivers</a:t>
            </a:r>
            <a:r>
              <a:rPr lang="en-US" altLang="zh-TW" dirty="0" smtClean="0"/>
              <a:t> along the routes of data communication</a:t>
            </a:r>
          </a:p>
          <a:p>
            <a:r>
              <a:rPr lang="en-US" altLang="zh-TW" dirty="0"/>
              <a:t>Transitions from active mode to power saving mode is determined by a soft state timer called the keep-alive timer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This reduces energy consumption </a:t>
            </a:r>
            <a:r>
              <a:rPr lang="en-US" altLang="zh-TW" dirty="0" smtClean="0"/>
              <a:t>while maintaining </a:t>
            </a:r>
            <a:r>
              <a:rPr lang="en-US" altLang="zh-TW" dirty="0"/>
              <a:t>effective communication</a:t>
            </a:r>
            <a:r>
              <a:rPr lang="en-US" altLang="zh-TW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363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Slot-based power </a:t>
            </a:r>
            <a:r>
              <a:rPr lang="en-US" altLang="zh-TW" dirty="0" smtClean="0"/>
              <a:t>management</a:t>
            </a:r>
          </a:p>
          <a:p>
            <a:pPr lvl="1"/>
            <a:r>
              <a:rPr lang="en-US" altLang="zh-TW" dirty="0" smtClean="0"/>
              <a:t>Finer time granularity</a:t>
            </a:r>
          </a:p>
          <a:p>
            <a:pPr lvl="1"/>
            <a:r>
              <a:rPr lang="en-US" altLang="zh-TW" dirty="0" smtClean="0"/>
              <a:t>Per-link state between a pair of neighbors using in-band signaling</a:t>
            </a:r>
          </a:p>
          <a:p>
            <a:r>
              <a:rPr lang="en-US" altLang="zh-TW" dirty="0" smtClean="0"/>
              <a:t>On-demand </a:t>
            </a:r>
            <a:r>
              <a:rPr lang="en-US" altLang="zh-TW" dirty="0"/>
              <a:t>power </a:t>
            </a:r>
            <a:r>
              <a:rPr lang="en-US" altLang="zh-TW" dirty="0" smtClean="0"/>
              <a:t>management</a:t>
            </a:r>
          </a:p>
          <a:p>
            <a:pPr lvl="1"/>
            <a:r>
              <a:rPr lang="en-US" altLang="zh-TW" dirty="0" smtClean="0"/>
              <a:t>Establish per-node state whose </a:t>
            </a:r>
            <a:r>
              <a:rPr lang="en-US" altLang="zh-TW" dirty="0" smtClean="0">
                <a:solidFill>
                  <a:srgbClr val="FF0000"/>
                </a:solidFill>
              </a:rPr>
              <a:t>transitions are triggered by active communication</a:t>
            </a:r>
          </a:p>
          <a:p>
            <a:pPr lvl="1"/>
            <a:r>
              <a:rPr lang="en-US" altLang="zh-TW" dirty="0" smtClean="0"/>
              <a:t>Nodal</a:t>
            </a:r>
            <a:r>
              <a:rPr lang="en-US" altLang="zh-TW" dirty="0"/>
              <a:t> </a:t>
            </a:r>
            <a:r>
              <a:rPr lang="en-US" altLang="zh-TW" dirty="0" smtClean="0"/>
              <a:t>state are more resilient to mobility than other network</a:t>
            </a:r>
          </a:p>
          <a:p>
            <a:pPr lvl="1"/>
            <a:r>
              <a:rPr lang="en-US" altLang="zh-TW" dirty="0" smtClean="0"/>
              <a:t>Pitfall: keep a node </a:t>
            </a:r>
            <a:r>
              <a:rPr lang="en-US" altLang="zh-TW" dirty="0" smtClean="0">
                <a:solidFill>
                  <a:srgbClr val="FF0000"/>
                </a:solidFill>
              </a:rPr>
              <a:t>awake longer </a:t>
            </a:r>
            <a:r>
              <a:rPr lang="en-US" altLang="zh-TW" dirty="0" smtClean="0"/>
              <a:t>than necessary due to the </a:t>
            </a:r>
            <a:r>
              <a:rPr lang="en-US" altLang="zh-TW" dirty="0" smtClean="0">
                <a:solidFill>
                  <a:srgbClr val="FF0000"/>
                </a:solidFill>
              </a:rPr>
              <a:t>fixed length of the keep-alive timer</a:t>
            </a:r>
            <a:endParaRPr lang="en-US" altLang="zh-TW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761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 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73200"/>
            <a:ext cx="10515600" cy="47037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Half-duplex</a:t>
            </a:r>
            <a:r>
              <a:rPr lang="en-US" altLang="zh-TW" dirty="0" smtClean="0"/>
              <a:t> wireless radios that conform to 802.11-based WLAN with a bandwidth of </a:t>
            </a:r>
            <a:r>
              <a:rPr lang="en-US" altLang="zh-TW" dirty="0" smtClean="0">
                <a:solidFill>
                  <a:srgbClr val="FF0000"/>
                </a:solidFill>
              </a:rPr>
              <a:t>2mbps</a:t>
            </a:r>
            <a:r>
              <a:rPr lang="en-US" altLang="zh-TW" dirty="0" smtClean="0"/>
              <a:t> and a </a:t>
            </a:r>
            <a:r>
              <a:rPr lang="en-US" altLang="zh-TW" dirty="0" smtClean="0">
                <a:solidFill>
                  <a:srgbClr val="FF0000"/>
                </a:solidFill>
              </a:rPr>
              <a:t>nominal</a:t>
            </a:r>
            <a:r>
              <a:rPr lang="en-US" altLang="zh-TW" dirty="0" smtClean="0"/>
              <a:t> transmission radius of </a:t>
            </a:r>
            <a:r>
              <a:rPr lang="en-US" altLang="zh-TW" dirty="0" smtClean="0">
                <a:solidFill>
                  <a:srgbClr val="FF0000"/>
                </a:solidFill>
              </a:rPr>
              <a:t>250m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Greedy geographical routing protocol </a:t>
            </a:r>
            <a:r>
              <a:rPr lang="en-US" altLang="zh-TW" dirty="0" smtClean="0"/>
              <a:t>that forwards packet to a neighbor that is closest to the destination at each hop.</a:t>
            </a:r>
          </a:p>
          <a:p>
            <a:r>
              <a:rPr lang="en-US" altLang="zh-TW" dirty="0" smtClean="0"/>
              <a:t>Performance metrics of interest are </a:t>
            </a:r>
          </a:p>
          <a:p>
            <a:pPr lvl="1"/>
            <a:r>
              <a:rPr lang="en-US" altLang="zh-TW" dirty="0" smtClean="0"/>
              <a:t>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) the amount of power consumed </a:t>
            </a:r>
          </a:p>
          <a:p>
            <a:pPr lvl="1"/>
            <a:r>
              <a:rPr lang="en-US" altLang="zh-TW" dirty="0" smtClean="0"/>
              <a:t>(ii) the packet delivery ratio</a:t>
            </a:r>
          </a:p>
          <a:p>
            <a:pPr lvl="1"/>
            <a:r>
              <a:rPr lang="en-US" altLang="zh-TW" dirty="0" smtClean="0"/>
              <a:t> (Iii) the capability of adapting to network dynamics.</a:t>
            </a:r>
          </a:p>
          <a:p>
            <a:r>
              <a:rPr lang="en-US" altLang="zh-TW" dirty="0" smtClean="0"/>
              <a:t>(T, k, m)-design:	(1, 1, 1)== always on  (73, 9, 1) (7, 3, 1)</a:t>
            </a:r>
          </a:p>
          <a:p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2"/>
          <a:stretch/>
        </p:blipFill>
        <p:spPr bwMode="auto">
          <a:xfrm>
            <a:off x="3695565" y="5388127"/>
            <a:ext cx="5631316" cy="148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28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Study of neighbor discovery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50 </a:t>
            </a:r>
            <a:r>
              <a:rPr lang="en-US" altLang="zh-TW" dirty="0" smtClean="0"/>
              <a:t>nodes randomly </a:t>
            </a:r>
            <a:r>
              <a:rPr lang="en-US" altLang="zh-TW" dirty="0"/>
              <a:t>placed in a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two-dimensional </a:t>
            </a:r>
            <a:r>
              <a:rPr lang="en-US" altLang="zh-TW" dirty="0"/>
              <a:t>1500x300 region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(73, 7, 1) and (7, 3, 1) designs </a:t>
            </a:r>
            <a:br>
              <a:rPr lang="en-US" altLang="zh-TW" dirty="0"/>
            </a:br>
            <a:r>
              <a:rPr lang="en-US" altLang="zh-TW" dirty="0"/>
              <a:t>use a schedule of total </a:t>
            </a:r>
            <a:r>
              <a:rPr lang="en-US" altLang="zh-TW" dirty="0" smtClean="0"/>
              <a:t> length </a:t>
            </a:r>
            <a:r>
              <a:rPr lang="en-US" altLang="zh-TW" dirty="0"/>
              <a:t>0.7s.</a:t>
            </a:r>
          </a:p>
          <a:p>
            <a:r>
              <a:rPr lang="en-US" altLang="zh-TW" dirty="0"/>
              <a:t>604 unidirectional links among </a:t>
            </a:r>
            <a:br>
              <a:rPr lang="en-US" altLang="zh-TW" dirty="0"/>
            </a:br>
            <a:r>
              <a:rPr lang="en-US" altLang="zh-TW" dirty="0"/>
              <a:t>50 nodes.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060" y="1305931"/>
            <a:ext cx="5388084" cy="422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931" y="5645198"/>
            <a:ext cx="6795135" cy="120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403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Study of neighbor discovery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7453" y="1384918"/>
            <a:ext cx="11096348" cy="5122414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The scheduled rendezvous wakeup </a:t>
            </a:r>
            <a:br>
              <a:rPr lang="en-US" altLang="zh-TW" dirty="0" smtClean="0"/>
            </a:br>
            <a:r>
              <a:rPr lang="en-US" altLang="zh-TW" dirty="0" smtClean="0"/>
              <a:t>mechanism</a:t>
            </a:r>
          </a:p>
          <a:p>
            <a:pPr lvl="1"/>
            <a:r>
              <a:rPr lang="en-US" altLang="zh-TW" dirty="0" smtClean="0"/>
              <a:t>It is hypothetical one that similar </a:t>
            </a:r>
            <a:r>
              <a:rPr lang="en-US" altLang="zh-TW" dirty="0" smtClean="0">
                <a:solidFill>
                  <a:srgbClr val="FF0000"/>
                </a:solidFill>
              </a:rPr>
              <a:t>to IEEE802.11 PSM</a:t>
            </a:r>
            <a:r>
              <a:rPr lang="en-US" altLang="zh-TW" dirty="0" smtClean="0"/>
              <a:t> 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Beacon interval 0.7s 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ATIM window size 0.035s</a:t>
            </a:r>
            <a:r>
              <a:rPr lang="en-US" altLang="zh-TW" dirty="0" smtClean="0"/>
              <a:t>, </a:t>
            </a:r>
          </a:p>
          <a:p>
            <a:pPr lvl="1"/>
            <a:r>
              <a:rPr lang="en-US" altLang="zh-TW" dirty="0" smtClean="0"/>
              <a:t>With the exception that the wakeup </a:t>
            </a:r>
            <a:br>
              <a:rPr lang="en-US" altLang="zh-TW" dirty="0" smtClean="0"/>
            </a:br>
            <a:r>
              <a:rPr lang="en-US" altLang="zh-TW" dirty="0" smtClean="0"/>
              <a:t>times are </a:t>
            </a:r>
            <a:r>
              <a:rPr lang="en-US" altLang="zh-TW" dirty="0" smtClean="0">
                <a:solidFill>
                  <a:srgbClr val="FF0000"/>
                </a:solidFill>
              </a:rPr>
              <a:t>not synchronized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Asynchronous wakeup mechanisms</a:t>
            </a:r>
          </a:p>
          <a:p>
            <a:pPr lvl="1"/>
            <a:r>
              <a:rPr lang="en-US" altLang="zh-TW" dirty="0" smtClean="0"/>
              <a:t>All the links are detected in a small </a:t>
            </a:r>
            <a:br>
              <a:rPr lang="en-US" altLang="zh-TW" dirty="0" smtClean="0"/>
            </a:br>
            <a:r>
              <a:rPr lang="en-US" altLang="zh-TW" dirty="0" smtClean="0"/>
              <a:t>amount of time</a:t>
            </a:r>
          </a:p>
          <a:p>
            <a:r>
              <a:rPr lang="en-US" altLang="zh-TW" dirty="0" smtClean="0"/>
              <a:t>Scheduled rendezvous wakeup </a:t>
            </a:r>
            <a:br>
              <a:rPr lang="en-US" altLang="zh-TW" dirty="0" smtClean="0"/>
            </a:br>
            <a:r>
              <a:rPr lang="en-US" altLang="zh-TW" dirty="0" smtClean="0"/>
              <a:t>mechanisms</a:t>
            </a:r>
          </a:p>
          <a:p>
            <a:pPr lvl="1"/>
            <a:r>
              <a:rPr lang="en-US" altLang="zh-TW" dirty="0" smtClean="0"/>
              <a:t>Only a subset of  links can be detected due to </a:t>
            </a:r>
            <a:br>
              <a:rPr lang="en-US" altLang="zh-TW" dirty="0" smtClean="0"/>
            </a:br>
            <a:r>
              <a:rPr lang="en-US" altLang="zh-TW" dirty="0" smtClean="0"/>
              <a:t>the lack of time synchronization</a:t>
            </a:r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914" y="2586447"/>
            <a:ext cx="5342154" cy="416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671" y="1415747"/>
            <a:ext cx="6494329" cy="51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308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Simulation: Static </a:t>
            </a:r>
            <a:r>
              <a:rPr lang="en-US" altLang="zh-TW" dirty="0"/>
              <a:t>Networks with On-off Traffic Sources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Asynchronous wakeup mechanisms under on-off traffic sources</a:t>
            </a:r>
          </a:p>
          <a:p>
            <a:r>
              <a:rPr lang="en-US" altLang="zh-TW" dirty="0" smtClean="0"/>
              <a:t>1500x300 static network with 50 nodes</a:t>
            </a:r>
          </a:p>
          <a:p>
            <a:r>
              <a:rPr lang="en-US" altLang="zh-TW" dirty="0" smtClean="0"/>
              <a:t>Each sender is </a:t>
            </a:r>
            <a:r>
              <a:rPr lang="en-US" altLang="zh-TW" dirty="0" smtClean="0">
                <a:solidFill>
                  <a:srgbClr val="FF0000"/>
                </a:solidFill>
              </a:rPr>
              <a:t>an on-off CBR </a:t>
            </a:r>
            <a:r>
              <a:rPr lang="en-US" altLang="zh-TW" dirty="0" smtClean="0"/>
              <a:t>traffic source with interleaved “on” and “off” periods of length 10s and 50s</a:t>
            </a:r>
          </a:p>
          <a:p>
            <a:r>
              <a:rPr lang="en-US" altLang="zh-TW" dirty="0" smtClean="0"/>
              <a:t>The simulation lasts for 900s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74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Simulation: </a:t>
            </a:r>
            <a:r>
              <a:rPr lang="en-US" altLang="zh-TW" dirty="0">
                <a:solidFill>
                  <a:srgbClr val="FF0000"/>
                </a:solidFill>
              </a:rPr>
              <a:t>Static</a:t>
            </a:r>
            <a:r>
              <a:rPr lang="en-US" altLang="zh-TW" dirty="0"/>
              <a:t> Networks with On-off Traffic Sources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475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Significant energy saving </a:t>
            </a:r>
            <a:r>
              <a:rPr lang="en-US" altLang="zh-TW" dirty="0" smtClean="0"/>
              <a:t>under the proposed asynchronous wakeup protocol</a:t>
            </a:r>
          </a:p>
          <a:p>
            <a:r>
              <a:rPr lang="en-US" altLang="zh-TW" dirty="0" smtClean="0"/>
              <a:t> The packet delivery ratio is comparable to that in the case without power management.</a:t>
            </a:r>
          </a:p>
          <a:p>
            <a:r>
              <a:rPr lang="en-US" altLang="zh-TW" dirty="0" smtClean="0"/>
              <a:t> The packet delivery ratio under on-demand power management is higher than that under slot-based power management (note, however, the smallest packet delivery ratio is </a:t>
            </a:r>
            <a:r>
              <a:rPr lang="en-US" altLang="zh-TW" dirty="0" smtClean="0">
                <a:solidFill>
                  <a:srgbClr val="FF0000"/>
                </a:solidFill>
              </a:rPr>
              <a:t>at least 94%</a:t>
            </a:r>
            <a:r>
              <a:rPr lang="en-US" altLang="zh-TW" dirty="0" smtClean="0"/>
              <a:t>).</a:t>
            </a:r>
          </a:p>
          <a:p>
            <a:r>
              <a:rPr lang="en-US" altLang="zh-TW" dirty="0" smtClean="0"/>
              <a:t>Energy consumption under on-demand power management is higher due to the use of </a:t>
            </a:r>
            <a:r>
              <a:rPr lang="en-US" altLang="zh-TW" dirty="0" smtClean="0">
                <a:solidFill>
                  <a:srgbClr val="FF0000"/>
                </a:solidFill>
              </a:rPr>
              <a:t>fixed-length keep-alive timers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Slot-based power management, on the other hand, manages the power at a </a:t>
            </a:r>
            <a:r>
              <a:rPr lang="en-US" altLang="zh-TW" dirty="0" smtClean="0">
                <a:solidFill>
                  <a:srgbClr val="FF0000"/>
                </a:solidFill>
              </a:rPr>
              <a:t>finer time granularity.</a:t>
            </a:r>
          </a:p>
          <a:p>
            <a:r>
              <a:rPr lang="en-US" altLang="zh-TW" dirty="0" smtClean="0"/>
              <a:t>A </a:t>
            </a:r>
            <a:r>
              <a:rPr lang="en-US" altLang="zh-TW" dirty="0" smtClean="0">
                <a:solidFill>
                  <a:srgbClr val="FF0000"/>
                </a:solidFill>
              </a:rPr>
              <a:t>shorter schedule saves less energy </a:t>
            </a:r>
            <a:r>
              <a:rPr lang="en-US" altLang="zh-TW" dirty="0" smtClean="0"/>
              <a:t>but also incurs </a:t>
            </a:r>
            <a:r>
              <a:rPr lang="en-US" altLang="zh-TW" dirty="0" smtClean="0">
                <a:solidFill>
                  <a:srgbClr val="FF0000"/>
                </a:solidFill>
              </a:rPr>
              <a:t>less packet losses </a:t>
            </a:r>
            <a:r>
              <a:rPr lang="en-US" altLang="zh-TW" dirty="0" smtClean="0"/>
              <a:t>because the duty cycle of a node is higher.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On-demand power management </a:t>
            </a:r>
            <a:r>
              <a:rPr lang="en-US" altLang="zh-TW" dirty="0" smtClean="0"/>
              <a:t>in conjunction with the (73, 9, 1) wakeup schedule can achieve a </a:t>
            </a:r>
            <a:r>
              <a:rPr lang="en-US" altLang="zh-TW" dirty="0" smtClean="0">
                <a:solidFill>
                  <a:srgbClr val="FF0000"/>
                </a:solidFill>
              </a:rPr>
              <a:t>good balance </a:t>
            </a:r>
            <a:r>
              <a:rPr lang="en-US" altLang="zh-TW" dirty="0" smtClean="0"/>
              <a:t>between energy consumption and packet delivery ratio.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733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Simulation: Static Networks with On-off Traffic Sources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045" y="1732051"/>
            <a:ext cx="5858964" cy="496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32051"/>
            <a:ext cx="5930900" cy="494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306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Simulation: Mobile Networks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10 long-lived CBR connections transmitting </a:t>
            </a:r>
            <a:r>
              <a:rPr lang="en-US" altLang="zh-TW" dirty="0" smtClean="0"/>
              <a:t>at 1kbps in a 50-node 1500mx300m network. All nodes </a:t>
            </a:r>
            <a:r>
              <a:rPr lang="en-US" altLang="zh-TW" dirty="0" smtClean="0">
                <a:solidFill>
                  <a:srgbClr val="FF0000"/>
                </a:solidFill>
              </a:rPr>
              <a:t>move at 20m/s with pause times varying from 15s to 75s.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The level of power saving as a result of the asynchronous wakeup mechanism is quite significant.</a:t>
            </a:r>
          </a:p>
          <a:p>
            <a:r>
              <a:rPr lang="en-US" altLang="zh-TW" dirty="0" smtClean="0"/>
              <a:t>The packet delivery ratio under slot-based power management deteriorates as the mobility becomes high. 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Loss rate </a:t>
            </a:r>
            <a:r>
              <a:rPr lang="en-US" altLang="zh-TW" dirty="0" smtClean="0"/>
              <a:t>under the asynchronous wakeup mechanism with on-demand power management is </a:t>
            </a:r>
            <a:r>
              <a:rPr lang="en-US" altLang="zh-TW" dirty="0" smtClean="0">
                <a:solidFill>
                  <a:srgbClr val="FF0000"/>
                </a:solidFill>
              </a:rPr>
              <a:t>less than </a:t>
            </a:r>
            <a:r>
              <a:rPr lang="en-US" altLang="zh-TW" dirty="0" smtClean="0"/>
              <a:t>that of an always-on network. Because the </a:t>
            </a:r>
            <a:r>
              <a:rPr lang="en-US" altLang="zh-TW" dirty="0" smtClean="0">
                <a:solidFill>
                  <a:srgbClr val="FF0000"/>
                </a:solidFill>
              </a:rPr>
              <a:t>beacons are sent at higher rate</a:t>
            </a:r>
            <a:r>
              <a:rPr lang="en-US" altLang="zh-TW" dirty="0" smtClean="0"/>
              <a:t>. And the </a:t>
            </a:r>
            <a:r>
              <a:rPr lang="en-US" altLang="zh-TW" dirty="0" smtClean="0">
                <a:solidFill>
                  <a:srgbClr val="FF0000"/>
                </a:solidFill>
              </a:rPr>
              <a:t>random </a:t>
            </a:r>
            <a:r>
              <a:rPr lang="en-US" altLang="zh-TW" dirty="0" err="1" smtClean="0">
                <a:solidFill>
                  <a:srgbClr val="FF0000"/>
                </a:solidFill>
              </a:rPr>
              <a:t>backoff</a:t>
            </a:r>
            <a:r>
              <a:rPr lang="en-US" altLang="zh-TW" dirty="0" smtClean="0">
                <a:solidFill>
                  <a:srgbClr val="FF0000"/>
                </a:solidFill>
              </a:rPr>
              <a:t> due to asynchronous wakeup mechanism.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287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Introduction: RFID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Out-band signal is used to wake up sleeping node</a:t>
            </a:r>
          </a:p>
          <a:p>
            <a:r>
              <a:rPr lang="en-US" altLang="zh-TW" dirty="0" smtClean="0"/>
              <a:t>Asymmetrical, high power base node VS low power tag</a:t>
            </a:r>
          </a:p>
          <a:p>
            <a:r>
              <a:rPr lang="en-US" altLang="zh-TW" dirty="0" smtClean="0"/>
              <a:t> Transmission in Mbps speed with lower power three orders of magnitude lower than the typical radio module </a:t>
            </a:r>
          </a:p>
          <a:p>
            <a:r>
              <a:rPr lang="en-US" altLang="zh-TW" dirty="0" smtClean="0"/>
              <a:t>Sensitive to the interference over a large range frequencies in un controlled environment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399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Simulation: Mobile </a:t>
            </a:r>
            <a:r>
              <a:rPr lang="en-US" altLang="zh-TW" dirty="0"/>
              <a:t>Networks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812" y="1825625"/>
            <a:ext cx="10930376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96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(7,3,1)-design is approximately half of that without power management</a:t>
            </a:r>
          </a:p>
          <a:p>
            <a:r>
              <a:rPr lang="en-US" altLang="zh-TW" dirty="0" smtClean="0"/>
              <a:t>(73,9,1)-design can achieve much lower reciprocal of power consumption per unit data delivery at the expensive of slightly higher packet loss rate.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On-demand power management </a:t>
            </a:r>
            <a:r>
              <a:rPr lang="en-US" altLang="zh-TW" dirty="0" smtClean="0"/>
              <a:t>in conjunction with the asynchronous wakeup mechanism with the </a:t>
            </a:r>
            <a:r>
              <a:rPr lang="en-US" altLang="zh-TW" dirty="0" smtClean="0">
                <a:solidFill>
                  <a:srgbClr val="FF0000"/>
                </a:solidFill>
              </a:rPr>
              <a:t>(73,9,1)-design can achieve a good balance</a:t>
            </a:r>
            <a:r>
              <a:rPr lang="en-US" altLang="zh-TW" dirty="0" smtClean="0"/>
              <a:t> between energy consumption and packet delivery ratio.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055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Introduction: out-band control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Separate control channel</a:t>
            </a:r>
          </a:p>
          <a:p>
            <a:r>
              <a:rPr lang="en-US" altLang="zh-TW" dirty="0" smtClean="0"/>
              <a:t>Lower-power radio control  the operation</a:t>
            </a:r>
          </a:p>
          <a:p>
            <a:r>
              <a:rPr lang="en-US" altLang="zh-TW" dirty="0" smtClean="0"/>
              <a:t>Data transmission use another radio band</a:t>
            </a:r>
          </a:p>
          <a:p>
            <a:r>
              <a:rPr lang="en-US" altLang="zh-TW" dirty="0" smtClean="0"/>
              <a:t>915Mhz for control</a:t>
            </a:r>
          </a:p>
          <a:p>
            <a:r>
              <a:rPr lang="en-US" altLang="zh-TW" dirty="0" smtClean="0"/>
              <a:t>2.4GHz for data transmission</a:t>
            </a:r>
          </a:p>
          <a:p>
            <a:r>
              <a:rPr lang="en-US" altLang="zh-TW" dirty="0" smtClean="0"/>
              <a:t>Different frequency bands or different modulation schemes are usually different.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777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Introduction: Asynchronous wakeup mechanism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Asynchronous wakeup does </a:t>
            </a:r>
            <a:r>
              <a:rPr lang="en-US" altLang="zh-TW" dirty="0" smtClean="0">
                <a:solidFill>
                  <a:srgbClr val="FF0000"/>
                </a:solidFill>
              </a:rPr>
              <a:t>not require clock synchronization</a:t>
            </a:r>
          </a:p>
          <a:p>
            <a:r>
              <a:rPr lang="en-US" altLang="zh-TW" dirty="0" smtClean="0"/>
              <a:t>Each node </a:t>
            </a:r>
            <a:r>
              <a:rPr lang="en-US" altLang="zh-TW" dirty="0" smtClean="0">
                <a:solidFill>
                  <a:srgbClr val="FF0000"/>
                </a:solidFill>
              </a:rPr>
              <a:t>follows its own wakeup schedule </a:t>
            </a:r>
            <a:r>
              <a:rPr lang="en-US" altLang="zh-TW" dirty="0" smtClean="0"/>
              <a:t>in idle states, as long as the wakeup intervals among neighbors overlap. </a:t>
            </a:r>
          </a:p>
          <a:p>
            <a:r>
              <a:rPr lang="en-US" altLang="zh-TW" dirty="0" smtClean="0"/>
              <a:t>Nodes usually have to wakeup </a:t>
            </a:r>
            <a:r>
              <a:rPr lang="en-US" altLang="zh-TW" dirty="0" smtClean="0">
                <a:solidFill>
                  <a:srgbClr val="FF0000"/>
                </a:solidFill>
              </a:rPr>
              <a:t>more frequently </a:t>
            </a:r>
            <a:r>
              <a:rPr lang="en-US" altLang="zh-TW" dirty="0" smtClean="0"/>
              <a:t>than in the scheduled rendezvous mechanisms.</a:t>
            </a:r>
          </a:p>
          <a:p>
            <a:r>
              <a:rPr lang="en-US" altLang="zh-TW" dirty="0" smtClean="0"/>
              <a:t>Asynchronous wakeup is </a:t>
            </a:r>
            <a:r>
              <a:rPr lang="en-US" altLang="zh-TW" dirty="0" smtClean="0">
                <a:solidFill>
                  <a:srgbClr val="FF0000"/>
                </a:solidFill>
              </a:rPr>
              <a:t>easier to implement </a:t>
            </a:r>
            <a:r>
              <a:rPr lang="en-US" altLang="zh-TW" dirty="0" smtClean="0"/>
              <a:t>and can ensure network connectivity even </a:t>
            </a:r>
            <a:r>
              <a:rPr lang="en-US" altLang="zh-TW" dirty="0" smtClean="0">
                <a:solidFill>
                  <a:srgbClr val="FF0000"/>
                </a:solidFill>
              </a:rPr>
              <a:t>in highly dynamic networks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0642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 802.11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Single-hop</a:t>
            </a:r>
          </a:p>
          <a:p>
            <a:r>
              <a:rPr lang="en-US" altLang="zh-TW" dirty="0" smtClean="0"/>
              <a:t>Power saving mode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Scheduled</a:t>
            </a:r>
            <a:r>
              <a:rPr lang="en-US" altLang="zh-TW" dirty="0" smtClean="0"/>
              <a:t> rendezvous mechanism</a:t>
            </a:r>
          </a:p>
          <a:p>
            <a:r>
              <a:rPr lang="en-US" altLang="zh-TW" dirty="0" smtClean="0"/>
              <a:t>Distributed clock </a:t>
            </a:r>
            <a:r>
              <a:rPr lang="en-US" altLang="zh-TW" dirty="0" smtClean="0">
                <a:solidFill>
                  <a:srgbClr val="FF0000"/>
                </a:solidFill>
              </a:rPr>
              <a:t>synchronization is a non-trivial issue </a:t>
            </a:r>
            <a:r>
              <a:rPr lang="en-US" altLang="zh-TW" dirty="0" smtClean="0"/>
              <a:t>in multi-hop ad-hoc networks</a:t>
            </a:r>
          </a:p>
        </p:txBody>
      </p:sp>
    </p:spTree>
    <p:extLst>
      <p:ext uri="{BB962C8B-B14F-4D97-AF65-F5344CB8AC3E}">
        <p14:creationId xmlns:p14="http://schemas.microsoft.com/office/powerpoint/2010/main" val="355344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Challenge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key challenge is to </a:t>
            </a:r>
            <a:r>
              <a:rPr lang="en-US" altLang="zh-TW" dirty="0" smtClean="0">
                <a:solidFill>
                  <a:srgbClr val="FF0000"/>
                </a:solidFill>
              </a:rPr>
              <a:t>derive schedules </a:t>
            </a:r>
            <a:r>
              <a:rPr lang="en-US" altLang="zh-TW" dirty="0"/>
              <a:t>that have </a:t>
            </a:r>
            <a:r>
              <a:rPr lang="en-US" altLang="zh-TW" dirty="0">
                <a:solidFill>
                  <a:srgbClr val="FF0000"/>
                </a:solidFill>
              </a:rPr>
              <a:t>minimum idle state energy </a:t>
            </a:r>
            <a:r>
              <a:rPr lang="en-US" altLang="zh-TW" dirty="0" smtClean="0">
                <a:solidFill>
                  <a:srgbClr val="FF0000"/>
                </a:solidFill>
              </a:rPr>
              <a:t>consumption </a:t>
            </a:r>
            <a:r>
              <a:rPr lang="en-US" altLang="zh-TW" dirty="0" smtClean="0"/>
              <a:t>with </a:t>
            </a:r>
            <a:r>
              <a:rPr lang="en-US" altLang="zh-TW" dirty="0"/>
              <a:t>bounded neighbor discovery latency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1. Desirable </a:t>
            </a:r>
            <a:r>
              <a:rPr lang="en-US" altLang="zh-TW" dirty="0"/>
              <a:t>delay for neighbor discovery, </a:t>
            </a:r>
            <a:r>
              <a:rPr lang="en-US" altLang="zh-TW" dirty="0" smtClean="0"/>
              <a:t>what is </a:t>
            </a:r>
            <a:r>
              <a:rPr lang="en-US" altLang="zh-TW" dirty="0">
                <a:solidFill>
                  <a:srgbClr val="FF0000"/>
                </a:solidFill>
              </a:rPr>
              <a:t>the minimum percentage of time a node has to </a:t>
            </a:r>
            <a:r>
              <a:rPr lang="en-US" altLang="zh-TW" dirty="0" smtClean="0">
                <a:solidFill>
                  <a:srgbClr val="FF0000"/>
                </a:solidFill>
              </a:rPr>
              <a:t>be awake</a:t>
            </a:r>
            <a:r>
              <a:rPr lang="en-US" altLang="zh-TW" dirty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altLang="zh-TW" dirty="0" smtClean="0"/>
              <a:t>2. Does </a:t>
            </a:r>
            <a:r>
              <a:rPr lang="en-US" altLang="zh-TW" dirty="0"/>
              <a:t>there exist an optimal schedule that can </a:t>
            </a:r>
            <a:r>
              <a:rPr lang="en-US" altLang="zh-TW" dirty="0" smtClean="0"/>
              <a:t>achieve such </a:t>
            </a:r>
            <a:r>
              <a:rPr lang="en-US" altLang="zh-TW" dirty="0"/>
              <a:t>minimum value</a:t>
            </a:r>
            <a:r>
              <a:rPr lang="en-US" altLang="zh-TW" dirty="0" smtClean="0"/>
              <a:t>?</a:t>
            </a:r>
          </a:p>
          <a:p>
            <a:pPr lvl="1"/>
            <a:r>
              <a:rPr lang="en-US" altLang="zh-TW" dirty="0" smtClean="0"/>
              <a:t>3. How </a:t>
            </a:r>
            <a:r>
              <a:rPr lang="en-US" altLang="zh-TW" dirty="0"/>
              <a:t>to design a wakeup protocol using the </a:t>
            </a:r>
            <a:r>
              <a:rPr lang="en-US" altLang="zh-TW" dirty="0" smtClean="0"/>
              <a:t>optimal schedule?</a:t>
            </a:r>
          </a:p>
          <a:p>
            <a:r>
              <a:rPr lang="en-US" altLang="zh-TW" dirty="0"/>
              <a:t>How can power management be performed with asynchronous wakeup?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7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implement our proposed schemes using IEEE 802.11 MAC (without the power management component) .</a:t>
            </a:r>
          </a:p>
          <a:p>
            <a:r>
              <a:rPr lang="en-US" altLang="zh-TW" dirty="0" smtClean="0"/>
              <a:t>The proposed wakeup protocol can achieve communication efficiency comparable to the case without power management while saving energy </a:t>
            </a:r>
            <a:r>
              <a:rPr lang="en-US" altLang="zh-TW" dirty="0" smtClean="0">
                <a:solidFill>
                  <a:srgbClr val="FF0000"/>
                </a:solidFill>
              </a:rPr>
              <a:t>up to 70%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Using NS2 as the simulation platform.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313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Symmetric  WSF(wakeup schedule function) 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9" y="1825625"/>
            <a:ext cx="4989425" cy="4255686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505429" y="1332831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(7,3,1) design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4876800" y="2002971"/>
            <a:ext cx="709748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The slot assignment under the(7,3,1)-design. Each solid rectangle corresponds to an “on”</a:t>
            </a:r>
          </a:p>
          <a:p>
            <a:r>
              <a:rPr lang="en-US" altLang="zh-TW" sz="2400" dirty="0"/>
              <a:t>slot and each hollow rectangle an “off</a:t>
            </a:r>
            <a:r>
              <a:rPr lang="en-US" altLang="zh-TW" sz="2400" dirty="0" smtClean="0"/>
              <a:t>” slot</a:t>
            </a:r>
            <a:r>
              <a:rPr lang="en-US" altLang="zh-TW" sz="2400" dirty="0"/>
              <a:t>. </a:t>
            </a:r>
            <a:r>
              <a:rPr lang="en-US" altLang="zh-TW" sz="2400" dirty="0" smtClean="0"/>
              <a:t>The rectangles </a:t>
            </a:r>
            <a:r>
              <a:rPr lang="en-US" altLang="zh-TW" sz="2400" dirty="0"/>
              <a:t>are numbered by their positions. </a:t>
            </a:r>
            <a:r>
              <a:rPr lang="en-US" altLang="zh-TW" sz="2400" dirty="0" smtClean="0"/>
              <a:t>Note that </a:t>
            </a:r>
          </a:p>
          <a:p>
            <a:pPr marL="514350" indent="-514350">
              <a:buAutoNum type="romanLcParenBoth"/>
            </a:pPr>
            <a:r>
              <a:rPr lang="en-US" altLang="zh-TW" sz="2400" dirty="0" smtClean="0"/>
              <a:t>each </a:t>
            </a:r>
            <a:r>
              <a:rPr lang="en-US" altLang="zh-TW" sz="2400" dirty="0"/>
              <a:t>schedule repeats </a:t>
            </a:r>
            <a:r>
              <a:rPr lang="en-US" altLang="zh-TW" sz="2400" dirty="0">
                <a:solidFill>
                  <a:srgbClr val="FF0000"/>
                </a:solidFill>
              </a:rPr>
              <a:t>every</a:t>
            </a:r>
            <a:r>
              <a:rPr lang="en-US" altLang="zh-TW" sz="2400" dirty="0"/>
              <a:t> </a:t>
            </a:r>
            <a:r>
              <a:rPr lang="en-US" altLang="zh-TW" sz="2400" dirty="0">
                <a:solidFill>
                  <a:srgbClr val="FF0000"/>
                </a:solidFill>
              </a:rPr>
              <a:t>7 slots and </a:t>
            </a:r>
            <a:r>
              <a:rPr lang="en-US" altLang="zh-TW" sz="2400" dirty="0" smtClean="0">
                <a:solidFill>
                  <a:srgbClr val="FF0000"/>
                </a:solidFill>
              </a:rPr>
              <a:t>has 3 </a:t>
            </a:r>
            <a:r>
              <a:rPr lang="en-US" altLang="zh-TW" sz="2400" dirty="0">
                <a:solidFill>
                  <a:srgbClr val="FF0000"/>
                </a:solidFill>
              </a:rPr>
              <a:t>active </a:t>
            </a:r>
            <a:r>
              <a:rPr lang="en-US" altLang="zh-TW" sz="2400" dirty="0" smtClean="0">
                <a:solidFill>
                  <a:srgbClr val="FF0000"/>
                </a:solidFill>
              </a:rPr>
              <a:t>slots</a:t>
            </a:r>
          </a:p>
          <a:p>
            <a:pPr marL="514350" indent="-514350">
              <a:buAutoNum type="romanLcParenBoth"/>
            </a:pPr>
            <a:r>
              <a:rPr lang="en-US" altLang="zh-TW" sz="2400" dirty="0" smtClean="0"/>
              <a:t>(ii</a:t>
            </a:r>
            <a:r>
              <a:rPr lang="en-US" altLang="zh-TW" sz="2400" dirty="0"/>
              <a:t>) any two schedules overlaps for</a:t>
            </a:r>
          </a:p>
          <a:p>
            <a:r>
              <a:rPr lang="en-US" altLang="zh-TW" sz="2400" dirty="0" smtClean="0"/>
              <a:t>	</a:t>
            </a:r>
            <a:r>
              <a:rPr lang="en-US" altLang="zh-TW" sz="2400" dirty="0" smtClean="0">
                <a:solidFill>
                  <a:srgbClr val="FF0000"/>
                </a:solidFill>
              </a:rPr>
              <a:t>at </a:t>
            </a:r>
            <a:r>
              <a:rPr lang="en-US" altLang="zh-TW" sz="2400" dirty="0">
                <a:solidFill>
                  <a:srgbClr val="FF0000"/>
                </a:solidFill>
              </a:rPr>
              <a:t>least 1 slot</a:t>
            </a:r>
            <a:r>
              <a:rPr lang="en-US" altLang="zh-TW" sz="2400" dirty="0"/>
              <a:t>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961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1519</Words>
  <Application>Microsoft Office PowerPoint</Application>
  <PresentationFormat>寬螢幕</PresentationFormat>
  <Paragraphs>151</Paragraphs>
  <Slides>31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7" baseType="lpstr"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  <vt:lpstr>Outline</vt:lpstr>
      <vt:lpstr>Introduction: RFID</vt:lpstr>
      <vt:lpstr>Introduction: out-band control</vt:lpstr>
      <vt:lpstr>Introduction: Asynchronous wakeup mechanism</vt:lpstr>
      <vt:lpstr>Introduction 802.11</vt:lpstr>
      <vt:lpstr>Challenge</vt:lpstr>
      <vt:lpstr>Result</vt:lpstr>
      <vt:lpstr>Symmetric  WSF(wakeup schedule function) </vt:lpstr>
      <vt:lpstr>Implementation Issues</vt:lpstr>
      <vt:lpstr>Protocol Implementation: Discovery</vt:lpstr>
      <vt:lpstr>Example that two node discover each other</vt:lpstr>
      <vt:lpstr>Protocol Implementation: Neighbor List </vt:lpstr>
      <vt:lpstr>Book keeping of Neighbor Schedules</vt:lpstr>
      <vt:lpstr>Difference with 802.11(Book keeping)</vt:lpstr>
      <vt:lpstr>POWER MANAGEMENT USING ASYNCHRONOUS WAKEUP</vt:lpstr>
      <vt:lpstr>Power management policy</vt:lpstr>
      <vt:lpstr>POWER MANAGEMENT USING ASYNCHRONOUS WAKEUP</vt:lpstr>
      <vt:lpstr>Slot-based power management</vt:lpstr>
      <vt:lpstr>Implement: Slot-based power management</vt:lpstr>
      <vt:lpstr>On-demand power management</vt:lpstr>
      <vt:lpstr>Discussion</vt:lpstr>
      <vt:lpstr>Performance evaluation</vt:lpstr>
      <vt:lpstr>Study of neighbor discovery</vt:lpstr>
      <vt:lpstr>Study of neighbor discovery</vt:lpstr>
      <vt:lpstr>Simulation: Static Networks with On-off Traffic Sources</vt:lpstr>
      <vt:lpstr>Simulation: Static Networks with On-off Traffic Sources</vt:lpstr>
      <vt:lpstr>Simulation: Static Networks with On-off Traffic Sources</vt:lpstr>
      <vt:lpstr>Simulation: Mobile Networks</vt:lpstr>
      <vt:lpstr>Simulation: Mobile Networks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Huang Huang-Bin</dc:creator>
  <cp:lastModifiedBy>Huang Huang-Bin</cp:lastModifiedBy>
  <cp:revision>220</cp:revision>
  <dcterms:created xsi:type="dcterms:W3CDTF">2013-05-18T16:46:31Z</dcterms:created>
  <dcterms:modified xsi:type="dcterms:W3CDTF">2013-05-23T03:47:59Z</dcterms:modified>
</cp:coreProperties>
</file>