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7" r:id="rId11"/>
    <p:sldId id="278" r:id="rId12"/>
    <p:sldId id="279" r:id="rId13"/>
    <p:sldId id="275" r:id="rId14"/>
    <p:sldId id="276" r:id="rId15"/>
    <p:sldId id="280" r:id="rId16"/>
    <p:sldId id="28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E3"/>
    <a:srgbClr val="C75F09"/>
    <a:srgbClr val="FEEF94"/>
    <a:srgbClr val="FFFFCC"/>
    <a:srgbClr val="B9C6FF"/>
    <a:srgbClr val="1542FF"/>
    <a:srgbClr val="C9EDFF"/>
    <a:srgbClr val="66CCFF"/>
    <a:srgbClr val="996633"/>
    <a:srgbClr val="0D4F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82C30-1D48-469C-BB3B-515F3DF7E938}" type="datetimeFigureOut">
              <a:rPr lang="zh-TW" altLang="en-US" smtClean="0"/>
              <a:pPr/>
              <a:t>2013/5/15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1F960-81D0-47D2-ACB4-3ED7558195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1F960-81D0-47D2-ACB4-3ED75581959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1F960-81D0-47D2-ACB4-3ED75581959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1F960-81D0-47D2-ACB4-3ED75581959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1F960-81D0-47D2-ACB4-3ED75581959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1F960-81D0-47D2-ACB4-3ED75581959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1F960-81D0-47D2-ACB4-3ED75581959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1F960-81D0-47D2-ACB4-3ED75581959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1F960-81D0-47D2-ACB4-3ED75581959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1F960-81D0-47D2-ACB4-3ED75581959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1F960-81D0-47D2-ACB4-3ED75581959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1F960-81D0-47D2-ACB4-3ED75581959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1F960-81D0-47D2-ACB4-3ED75581959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1F960-81D0-47D2-ACB4-3ED75581959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1F960-81D0-47D2-ACB4-3ED75581959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1F960-81D0-47D2-ACB4-3ED75581959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6FF-E287-420C-8057-E1C6F9765E33}" type="datetimeFigureOut">
              <a:rPr lang="zh-TW" altLang="en-US" smtClean="0"/>
              <a:pPr/>
              <a:t>2013/5/15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147-0050-4655-8C21-55DF5D0D97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9278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6FF-E287-420C-8057-E1C6F9765E33}" type="datetimeFigureOut">
              <a:rPr lang="zh-TW" altLang="en-US" smtClean="0"/>
              <a:pPr/>
              <a:t>2013/5/15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147-0050-4655-8C21-55DF5D0D97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7634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6FF-E287-420C-8057-E1C6F9765E33}" type="datetimeFigureOut">
              <a:rPr lang="zh-TW" altLang="en-US" smtClean="0"/>
              <a:pPr/>
              <a:t>2013/5/15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147-0050-4655-8C21-55DF5D0D97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5183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6FF-E287-420C-8057-E1C6F9765E33}" type="datetimeFigureOut">
              <a:rPr lang="zh-TW" altLang="en-US" smtClean="0"/>
              <a:pPr/>
              <a:t>2013/5/15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147-0050-4655-8C21-55DF5D0D97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1498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6FF-E287-420C-8057-E1C6F9765E33}" type="datetimeFigureOut">
              <a:rPr lang="zh-TW" altLang="en-US" smtClean="0"/>
              <a:pPr/>
              <a:t>2013/5/15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147-0050-4655-8C21-55DF5D0D97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0640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6FF-E287-420C-8057-E1C6F9765E33}" type="datetimeFigureOut">
              <a:rPr lang="zh-TW" altLang="en-US" smtClean="0"/>
              <a:pPr/>
              <a:t>2013/5/15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147-0050-4655-8C21-55DF5D0D97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7924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6FF-E287-420C-8057-E1C6F9765E33}" type="datetimeFigureOut">
              <a:rPr lang="zh-TW" altLang="en-US" smtClean="0"/>
              <a:pPr/>
              <a:t>2013/5/15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147-0050-4655-8C21-55DF5D0D97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2557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6FF-E287-420C-8057-E1C6F9765E33}" type="datetimeFigureOut">
              <a:rPr lang="zh-TW" altLang="en-US" smtClean="0"/>
              <a:pPr/>
              <a:t>2013/5/15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147-0050-4655-8C21-55DF5D0D97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536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6FF-E287-420C-8057-E1C6F9765E33}" type="datetimeFigureOut">
              <a:rPr lang="zh-TW" altLang="en-US" smtClean="0"/>
              <a:pPr/>
              <a:t>2013/5/15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147-0050-4655-8C21-55DF5D0D97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9478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6FF-E287-420C-8057-E1C6F9765E33}" type="datetimeFigureOut">
              <a:rPr lang="zh-TW" altLang="en-US" smtClean="0"/>
              <a:pPr/>
              <a:t>2013/5/15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147-0050-4655-8C21-55DF5D0D97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03275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476FF-E287-420C-8057-E1C6F9765E33}" type="datetimeFigureOut">
              <a:rPr lang="zh-TW" altLang="en-US" smtClean="0"/>
              <a:pPr/>
              <a:t>2013/5/15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6147-0050-4655-8C21-55DF5D0D97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068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476FF-E287-420C-8057-E1C6F9765E33}" type="datetimeFigureOut">
              <a:rPr lang="zh-TW" altLang="en-US" smtClean="0"/>
              <a:pPr/>
              <a:t>2013/5/15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6147-0050-4655-8C21-55DF5D0D97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9325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" y="1"/>
            <a:ext cx="9155483" cy="68853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4" y="-2263"/>
            <a:ext cx="915548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五邊形 14"/>
          <p:cNvSpPr/>
          <p:nvPr/>
        </p:nvSpPr>
        <p:spPr>
          <a:xfrm>
            <a:off x="-36512" y="5373810"/>
            <a:ext cx="9966362" cy="1412776"/>
          </a:xfrm>
          <a:prstGeom prst="homePlate">
            <a:avLst>
              <a:gd name="adj" fmla="val 483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glow rad="127000">
              <a:schemeClr val="accent1">
                <a:lumMod val="50000"/>
                <a:alpha val="2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五邊形 6"/>
          <p:cNvSpPr/>
          <p:nvPr/>
        </p:nvSpPr>
        <p:spPr>
          <a:xfrm>
            <a:off x="-36512" y="5429264"/>
            <a:ext cx="9894924" cy="1285884"/>
          </a:xfrm>
          <a:prstGeom prst="homePlate">
            <a:avLst>
              <a:gd name="adj" fmla="val 49102"/>
            </a:avLst>
          </a:prstGeom>
          <a:gradFill flip="none" rotWithShape="1">
            <a:gsLst>
              <a:gs pos="0">
                <a:schemeClr val="bg1"/>
              </a:gs>
              <a:gs pos="22000">
                <a:schemeClr val="bg1"/>
              </a:gs>
              <a:gs pos="93000">
                <a:srgbClr val="FEEF94"/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glow rad="127000">
              <a:schemeClr val="accent1">
                <a:lumMod val="50000"/>
                <a:alpha val="24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844" y="5433361"/>
            <a:ext cx="9001156" cy="1210349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US" altLang="zh-TW" sz="2700" dirty="0" smtClean="0">
                <a:ln w="0" cap="rnd">
                  <a:noFill/>
                  <a:round/>
                </a:ln>
                <a:effectLst>
                  <a:glow rad="228600">
                    <a:schemeClr val="bg1">
                      <a:alpha val="19000"/>
                    </a:schemeClr>
                  </a:glow>
                </a:effectLst>
              </a:rPr>
              <a:t>Versatile Low Power Media Access for Wireless Sensor </a:t>
            </a:r>
            <a:r>
              <a:rPr lang="en-US" altLang="zh-TW" sz="2700" dirty="0" smtClean="0">
                <a:ln w="0" cap="rnd">
                  <a:noFill/>
                  <a:round/>
                </a:ln>
                <a:effectLst>
                  <a:glow rad="228600">
                    <a:schemeClr val="bg1">
                      <a:alpha val="19000"/>
                    </a:schemeClr>
                  </a:glow>
                </a:effectLst>
              </a:rPr>
              <a:t>Networks</a:t>
            </a:r>
            <a:br>
              <a:rPr lang="en-US" altLang="zh-TW" sz="2700" dirty="0" smtClean="0">
                <a:ln w="0" cap="rnd">
                  <a:noFill/>
                  <a:round/>
                </a:ln>
                <a:effectLst>
                  <a:glow rad="228600">
                    <a:schemeClr val="bg1">
                      <a:alpha val="19000"/>
                    </a:schemeClr>
                  </a:glow>
                </a:effectLst>
              </a:rPr>
            </a:br>
            <a:r>
              <a:rPr lang="en-US" altLang="zh-TW" sz="2700" dirty="0" err="1" smtClean="0">
                <a:ln w="0" cap="rnd">
                  <a:noFill/>
                  <a:round/>
                </a:ln>
                <a:effectLst>
                  <a:glow rad="228600">
                    <a:schemeClr val="bg1">
                      <a:alpha val="19000"/>
                    </a:schemeClr>
                  </a:glow>
                </a:effectLst>
              </a:rPr>
              <a:t>Polastre</a:t>
            </a:r>
            <a:r>
              <a:rPr lang="en-US" altLang="zh-TW" sz="2700" dirty="0" smtClean="0">
                <a:ln w="0" cap="rnd">
                  <a:noFill/>
                  <a:round/>
                </a:ln>
                <a:effectLst>
                  <a:glow rad="228600">
                    <a:schemeClr val="bg1">
                      <a:alpha val="19000"/>
                    </a:schemeClr>
                  </a:glow>
                </a:effectLst>
              </a:rPr>
              <a:t>, J., Hill, J., and Culler, D.  In </a:t>
            </a:r>
            <a:r>
              <a:rPr lang="en-US" altLang="zh-TW" sz="2700" dirty="0" err="1" smtClean="0">
                <a:ln w="0" cap="rnd">
                  <a:noFill/>
                  <a:round/>
                </a:ln>
                <a:effectLst>
                  <a:glow rad="228600">
                    <a:schemeClr val="bg1">
                      <a:alpha val="19000"/>
                    </a:schemeClr>
                  </a:glow>
                </a:effectLst>
              </a:rPr>
              <a:t>SenSys</a:t>
            </a:r>
            <a:r>
              <a:rPr lang="en-US" altLang="zh-TW" sz="2700" dirty="0" smtClean="0">
                <a:ln w="0" cap="rnd">
                  <a:noFill/>
                  <a:round/>
                </a:ln>
                <a:effectLst>
                  <a:glow rad="228600">
                    <a:schemeClr val="bg1">
                      <a:alpha val="19000"/>
                    </a:schemeClr>
                  </a:glow>
                </a:effectLst>
              </a:rPr>
              <a:t> '04. </a:t>
            </a:r>
            <a:endParaRPr lang="zh-TW" altLang="en-US" sz="2400" dirty="0">
              <a:ln w="0" cap="rnd">
                <a:noFill/>
                <a:round/>
              </a:ln>
              <a:effectLst>
                <a:glow rad="228600">
                  <a:schemeClr val="bg1">
                    <a:alpha val="19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9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600200"/>
            <a:ext cx="8972584" cy="4525963"/>
          </a:xfrm>
        </p:spPr>
        <p:txBody>
          <a:bodyPr/>
          <a:lstStyle/>
          <a:p>
            <a:r>
              <a:rPr lang="en-US" altLang="zh-TW" dirty="0" smtClean="0">
                <a:ea typeface="微軟正黑體" pitchFamily="34" charset="-120"/>
              </a:rPr>
              <a:t>In </a:t>
            </a:r>
            <a:r>
              <a:rPr lang="en-US" altLang="zh-TW" dirty="0" smtClean="0">
                <a:ea typeface="微軟正黑體" pitchFamily="34" charset="-120"/>
              </a:rPr>
              <a:t>those cases where the wake-up preamble is longer </a:t>
            </a:r>
            <a:r>
              <a:rPr lang="en-US" altLang="zh-TW" dirty="0" smtClean="0">
                <a:ea typeface="微軟正黑體" pitchFamily="34" charset="-120"/>
              </a:rPr>
              <a:t>than the </a:t>
            </a:r>
            <a:r>
              <a:rPr lang="en-US" altLang="zh-TW" dirty="0" smtClean="0">
                <a:ea typeface="微軟正黑體" pitchFamily="34" charset="-120"/>
              </a:rPr>
              <a:t>data frame, it is composed of a repetition of the </a:t>
            </a:r>
            <a:r>
              <a:rPr lang="en-US" altLang="zh-TW" dirty="0" smtClean="0">
                <a:ea typeface="微軟正黑體" pitchFamily="34" charset="-120"/>
              </a:rPr>
              <a:t>data frame</a:t>
            </a:r>
            <a:r>
              <a:rPr lang="en-US" altLang="zh-TW" dirty="0" smtClean="0">
                <a:ea typeface="微軟正黑體" pitchFamily="34" charset="-120"/>
              </a:rPr>
              <a:t>. </a:t>
            </a:r>
            <a:endParaRPr lang="en-US" altLang="zh-TW" dirty="0" smtClean="0">
              <a:ea typeface="微軟正黑體" pitchFamily="34" charset="-120"/>
            </a:endParaRPr>
          </a:p>
          <a:p>
            <a:endParaRPr lang="en-US" altLang="zh-TW" dirty="0" smtClean="0">
              <a:ea typeface="微軟正黑體" pitchFamily="34" charset="-120"/>
            </a:endParaRPr>
          </a:p>
          <a:p>
            <a:endParaRPr lang="en-US" altLang="zh-TW" dirty="0" smtClean="0">
              <a:ea typeface="微軟正黑體" pitchFamily="34" charset="-120"/>
            </a:endParaRPr>
          </a:p>
          <a:p>
            <a:r>
              <a:rPr lang="en-US" altLang="zh-TW" dirty="0" smtClean="0">
                <a:ea typeface="微軟正黑體" pitchFamily="34" charset="-120"/>
              </a:rPr>
              <a:t>This </a:t>
            </a:r>
            <a:r>
              <a:rPr lang="en-US" altLang="zh-TW" dirty="0" smtClean="0">
                <a:ea typeface="微軟正黑體" pitchFamily="34" charset="-120"/>
              </a:rPr>
              <a:t>permits to reduce the frame error rate, </a:t>
            </a:r>
            <a:r>
              <a:rPr lang="en-US" altLang="zh-TW" dirty="0" smtClean="0">
                <a:ea typeface="微軟正黑體" pitchFamily="34" charset="-120"/>
              </a:rPr>
              <a:t>mitigate overhearing </a:t>
            </a:r>
            <a:r>
              <a:rPr lang="en-US" altLang="zh-TW" dirty="0" smtClean="0">
                <a:ea typeface="微軟正黑體" pitchFamily="34" charset="-120"/>
              </a:rPr>
              <a:t>and detect interferences.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5548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40824" y="285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WISEMAC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429000"/>
            <a:ext cx="3819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600200"/>
            <a:ext cx="8972584" cy="4525963"/>
          </a:xfrm>
        </p:spPr>
        <p:txBody>
          <a:bodyPr/>
          <a:lstStyle/>
          <a:p>
            <a:r>
              <a:rPr lang="en-US" altLang="zh-TW" i="1" dirty="0" smtClean="0"/>
              <a:t>To mitigate collisions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WiseMAC</a:t>
            </a:r>
            <a:r>
              <a:rPr lang="en-US" altLang="zh-TW" dirty="0" smtClean="0"/>
              <a:t> uses </a:t>
            </a:r>
            <a:r>
              <a:rPr lang="en-US" altLang="zh-TW" b="1" dirty="0" smtClean="0"/>
              <a:t>non-persistent </a:t>
            </a:r>
            <a:r>
              <a:rPr lang="en-US" altLang="zh-TW" b="1" dirty="0" smtClean="0"/>
              <a:t>carrier sensing</a:t>
            </a:r>
            <a:r>
              <a:rPr lang="en-US" altLang="zh-TW" dirty="0" smtClean="0"/>
              <a:t>, with a </a:t>
            </a:r>
            <a:r>
              <a:rPr lang="en-US" altLang="zh-TW" i="1" dirty="0" err="1" smtClean="0"/>
              <a:t>backoff</a:t>
            </a:r>
            <a:r>
              <a:rPr lang="en-US" altLang="zh-TW" i="1" dirty="0" smtClean="0"/>
              <a:t> chosen as a random integer </a:t>
            </a:r>
            <a:r>
              <a:rPr lang="en-US" altLang="zh-TW" i="1" dirty="0" smtClean="0"/>
              <a:t>multiplied by </a:t>
            </a:r>
            <a:r>
              <a:rPr lang="en-US" altLang="zh-TW" i="1" dirty="0" smtClean="0"/>
              <a:t>the turn-around time of the transceiver</a:t>
            </a:r>
            <a:r>
              <a:rPr lang="en-US" altLang="zh-TW" dirty="0" smtClean="0"/>
              <a:t>.</a:t>
            </a:r>
          </a:p>
          <a:p>
            <a:endParaRPr lang="en-US" altLang="zh-TW" dirty="0" smtClean="0">
              <a:ea typeface="微軟正黑體" pitchFamily="34" charset="-120"/>
            </a:endParaRPr>
          </a:p>
          <a:p>
            <a:endParaRPr lang="en-US" altLang="zh-TW" dirty="0" smtClean="0">
              <a:ea typeface="微軟正黑體" pitchFamily="34" charset="-12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5548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40824" y="285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WISEMAC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600200"/>
            <a:ext cx="8972584" cy="4525963"/>
          </a:xfrm>
        </p:spPr>
        <p:txBody>
          <a:bodyPr>
            <a:normAutofit/>
          </a:bodyPr>
          <a:lstStyle/>
          <a:p>
            <a:r>
              <a:rPr lang="en-US" altLang="zh-TW" i="1" dirty="0" smtClean="0"/>
              <a:t>To prevent collisions </a:t>
            </a:r>
            <a:r>
              <a:rPr lang="en-US" altLang="zh-TW" dirty="0" smtClean="0"/>
              <a:t>between two or more nodes that </a:t>
            </a:r>
            <a:r>
              <a:rPr lang="en-US" altLang="zh-TW" dirty="0" smtClean="0"/>
              <a:t>want to </a:t>
            </a:r>
            <a:r>
              <a:rPr lang="en-US" altLang="zh-TW" dirty="0" smtClean="0"/>
              <a:t>send a data frame to the same relay and at the </a:t>
            </a:r>
            <a:r>
              <a:rPr lang="en-US" altLang="zh-TW" dirty="0" smtClean="0"/>
              <a:t>same target </a:t>
            </a:r>
            <a:r>
              <a:rPr lang="en-US" altLang="zh-TW" dirty="0" smtClean="0"/>
              <a:t>sampling instant, a </a:t>
            </a:r>
            <a:r>
              <a:rPr lang="en-US" altLang="zh-TW" b="1" dirty="0" smtClean="0"/>
              <a:t>medium reservation preamble</a:t>
            </a:r>
            <a:r>
              <a:rPr lang="en-US" altLang="zh-TW" dirty="0" smtClean="0"/>
              <a:t> </a:t>
            </a:r>
            <a:r>
              <a:rPr lang="en-US" altLang="zh-TW" dirty="0" smtClean="0"/>
              <a:t>of randomized </a:t>
            </a:r>
            <a:r>
              <a:rPr lang="en-US" altLang="zh-TW" dirty="0" smtClean="0"/>
              <a:t>duration is added in front of the </a:t>
            </a:r>
            <a:r>
              <a:rPr lang="en-US" altLang="zh-TW" u="sng" dirty="0" smtClean="0"/>
              <a:t>wake-up preamble</a:t>
            </a:r>
            <a:r>
              <a:rPr lang="en-US" altLang="zh-TW" u="sng" dirty="0" smtClean="0"/>
              <a:t>.</a:t>
            </a:r>
          </a:p>
          <a:p>
            <a:endParaRPr lang="en-US" altLang="zh-TW" dirty="0" smtClean="0">
              <a:ea typeface="微軟正黑體" pitchFamily="34" charset="-120"/>
            </a:endParaRPr>
          </a:p>
          <a:p>
            <a:endParaRPr lang="en-US" altLang="zh-TW" dirty="0" smtClean="0">
              <a:ea typeface="微軟正黑體" pitchFamily="34" charset="-12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5548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40824" y="285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WISEMAC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429132"/>
            <a:ext cx="44672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600200"/>
            <a:ext cx="8972584" cy="45259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 smtClean="0"/>
              <a:t>hidden node effect is mitigated </a:t>
            </a:r>
            <a:r>
              <a:rPr lang="en-US" altLang="zh-TW" dirty="0" smtClean="0"/>
              <a:t>by </a:t>
            </a:r>
            <a:r>
              <a:rPr lang="en-US" altLang="zh-TW" i="1" dirty="0" smtClean="0"/>
              <a:t>extending </a:t>
            </a:r>
            <a:r>
              <a:rPr lang="en-US" altLang="zh-TW" i="1" dirty="0" smtClean="0"/>
              <a:t>the carrier sense range</a:t>
            </a:r>
            <a:r>
              <a:rPr lang="en-US" altLang="zh-TW" dirty="0" smtClean="0"/>
              <a:t> beyond the </a:t>
            </a:r>
            <a:r>
              <a:rPr lang="en-US" altLang="zh-TW" dirty="0" smtClean="0"/>
              <a:t>interference range</a:t>
            </a:r>
            <a:r>
              <a:rPr lang="en-US" altLang="zh-TW" dirty="0" smtClean="0"/>
              <a:t>, at the cost of the </a:t>
            </a:r>
            <a:r>
              <a:rPr lang="en-US" altLang="zh-TW" dirty="0" smtClean="0"/>
              <a:t>capacity.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efficient transport of data bursts is made </a:t>
            </a:r>
            <a:r>
              <a:rPr lang="en-US" altLang="zh-TW" dirty="0" smtClean="0"/>
              <a:t>possible through </a:t>
            </a:r>
            <a:r>
              <a:rPr lang="en-US" altLang="zh-TW" dirty="0" smtClean="0"/>
              <a:t>the use of the ’more’ bit in the header of data packets</a:t>
            </a:r>
            <a:r>
              <a:rPr lang="en-US" altLang="zh-TW" dirty="0" smtClean="0"/>
              <a:t>, indicating </a:t>
            </a:r>
            <a:r>
              <a:rPr lang="en-US" altLang="zh-TW" dirty="0" smtClean="0"/>
              <a:t>to the receiver to continue to listen for </a:t>
            </a:r>
            <a:r>
              <a:rPr lang="en-US" altLang="zh-TW" dirty="0" smtClean="0"/>
              <a:t>the following </a:t>
            </a:r>
            <a:r>
              <a:rPr lang="en-US" altLang="zh-TW" dirty="0" smtClean="0"/>
              <a:t>packet.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5548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40824" y="285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WISEMAC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214422"/>
            <a:ext cx="8972584" cy="5643578"/>
          </a:xfrm>
        </p:spPr>
        <p:txBody>
          <a:bodyPr>
            <a:normAutofit/>
          </a:bodyPr>
          <a:lstStyle/>
          <a:p>
            <a:endParaRPr lang="en-US" altLang="zh-TW" sz="2400" dirty="0" smtClean="0">
              <a:ea typeface="微軟正黑體" pitchFamily="34" charset="-120"/>
            </a:endParaRPr>
          </a:p>
          <a:p>
            <a:r>
              <a:rPr lang="en-US" altLang="zh-TW" sz="2400" dirty="0" smtClean="0">
                <a:ea typeface="微軟正黑體" pitchFamily="34" charset="-120"/>
              </a:rPr>
              <a:t>The </a:t>
            </a:r>
            <a:r>
              <a:rPr lang="en-US" altLang="zh-TW" sz="2400" dirty="0" err="1" smtClean="0">
                <a:ea typeface="微軟正黑體" pitchFamily="34" charset="-120"/>
              </a:rPr>
              <a:t>WiseMAC</a:t>
            </a:r>
            <a:r>
              <a:rPr lang="en-US" altLang="zh-TW" sz="2400" dirty="0" smtClean="0">
                <a:ea typeface="微軟正黑體" pitchFamily="34" charset="-120"/>
              </a:rPr>
              <a:t> protocol was simulated on the </a:t>
            </a:r>
            <a:r>
              <a:rPr lang="en-US" altLang="zh-TW" sz="2400" dirty="0" err="1" smtClean="0">
                <a:ea typeface="微軟正黑體" pitchFamily="34" charset="-120"/>
              </a:rPr>
              <a:t>GloMoSim</a:t>
            </a:r>
            <a:r>
              <a:rPr lang="en-US" altLang="zh-TW" sz="2400" dirty="0" smtClean="0">
                <a:ea typeface="微軟正黑體" pitchFamily="34" charset="-120"/>
              </a:rPr>
              <a:t> platform</a:t>
            </a:r>
            <a:r>
              <a:rPr lang="en-US" altLang="zh-TW" sz="2400" dirty="0" smtClean="0">
                <a:ea typeface="微軟正黑體" pitchFamily="34" charset="-120"/>
              </a:rPr>
              <a:t>. </a:t>
            </a:r>
            <a:endParaRPr lang="en-US" altLang="zh-TW" sz="2400" dirty="0" smtClean="0">
              <a:ea typeface="微軟正黑體" pitchFamily="34" charset="-120"/>
            </a:endParaRPr>
          </a:p>
          <a:p>
            <a:r>
              <a:rPr lang="en-US" altLang="zh-TW" sz="2400" dirty="0" smtClean="0">
                <a:ea typeface="微軟正黑體" pitchFamily="34" charset="-120"/>
              </a:rPr>
              <a:t>The </a:t>
            </a:r>
            <a:r>
              <a:rPr lang="en-US" altLang="zh-TW" sz="2400" dirty="0" smtClean="0">
                <a:ea typeface="微軟正黑體" pitchFamily="34" charset="-120"/>
              </a:rPr>
              <a:t>radio layer of the simulation </a:t>
            </a:r>
            <a:r>
              <a:rPr lang="en-US" altLang="zh-TW" sz="2400" dirty="0" smtClean="0">
                <a:ea typeface="微軟正黑體" pitchFamily="34" charset="-120"/>
              </a:rPr>
              <a:t>environment has </a:t>
            </a:r>
            <a:r>
              <a:rPr lang="en-US" altLang="zh-TW" sz="2400" dirty="0" smtClean="0">
                <a:ea typeface="微軟正黑體" pitchFamily="34" charset="-120"/>
              </a:rPr>
              <a:t>been </a:t>
            </a:r>
            <a:r>
              <a:rPr lang="en-US" altLang="zh-TW" sz="2400" dirty="0" err="1" smtClean="0">
                <a:ea typeface="微軟正黑體" pitchFamily="34" charset="-120"/>
              </a:rPr>
              <a:t>modelled</a:t>
            </a:r>
            <a:r>
              <a:rPr lang="en-US" altLang="zh-TW" sz="2400" dirty="0" smtClean="0">
                <a:ea typeface="微軟正黑體" pitchFamily="34" charset="-120"/>
              </a:rPr>
              <a:t> to reflect the temporal behavior of </a:t>
            </a:r>
            <a:r>
              <a:rPr lang="en-US" altLang="zh-TW" sz="2400" dirty="0" smtClean="0">
                <a:ea typeface="微軟正黑體" pitchFamily="34" charset="-120"/>
              </a:rPr>
              <a:t>the </a:t>
            </a:r>
            <a:r>
              <a:rPr lang="en-US" altLang="zh-TW" sz="2400" dirty="0" err="1" smtClean="0">
                <a:ea typeface="微軟正黑體" pitchFamily="34" charset="-120"/>
              </a:rPr>
              <a:t>WiseNET</a:t>
            </a:r>
            <a:r>
              <a:rPr lang="en-US" altLang="zh-TW" sz="2400" dirty="0" smtClean="0">
                <a:ea typeface="微軟正黑體" pitchFamily="34" charset="-120"/>
              </a:rPr>
              <a:t> </a:t>
            </a:r>
            <a:r>
              <a:rPr lang="en-US" altLang="zh-TW" sz="2400" dirty="0" smtClean="0">
                <a:ea typeface="微軟正黑體" pitchFamily="34" charset="-120"/>
              </a:rPr>
              <a:t>transceiver: a setup delay of 800 </a:t>
            </a:r>
            <a:r>
              <a:rPr lang="en-US" altLang="zh-TW" sz="2400" dirty="0" err="1" smtClean="0">
                <a:ea typeface="微軟正黑體" pitchFamily="34" charset="-120"/>
              </a:rPr>
              <a:t>μs</a:t>
            </a:r>
            <a:r>
              <a:rPr lang="en-US" altLang="zh-TW" sz="2400" dirty="0" smtClean="0">
                <a:ea typeface="微軟正黑體" pitchFamily="34" charset="-120"/>
              </a:rPr>
              <a:t> (</a:t>
            </a:r>
            <a:r>
              <a:rPr lang="en-US" altLang="zh-TW" sz="2400" dirty="0" smtClean="0">
                <a:ea typeface="微軟正黑體" pitchFamily="34" charset="-120"/>
              </a:rPr>
              <a:t>between off </a:t>
            </a:r>
            <a:r>
              <a:rPr lang="en-US" altLang="zh-TW" sz="2400" dirty="0" smtClean="0">
                <a:ea typeface="微軟正黑體" pitchFamily="34" charset="-120"/>
              </a:rPr>
              <a:t>state and ready for receive) and a turn-around delay </a:t>
            </a:r>
            <a:r>
              <a:rPr lang="en-US" altLang="zh-TW" sz="2400" dirty="0" smtClean="0">
                <a:ea typeface="微軟正黑體" pitchFamily="34" charset="-120"/>
              </a:rPr>
              <a:t>of 400 </a:t>
            </a:r>
            <a:r>
              <a:rPr lang="en-US" altLang="zh-TW" sz="2400" dirty="0" err="1" smtClean="0">
                <a:ea typeface="微軟正黑體" pitchFamily="34" charset="-120"/>
              </a:rPr>
              <a:t>μs</a:t>
            </a:r>
            <a:r>
              <a:rPr lang="en-US" altLang="zh-TW" sz="2400" dirty="0" smtClean="0">
                <a:ea typeface="微軟正黑體" pitchFamily="34" charset="-120"/>
              </a:rPr>
              <a:t> (between the receive and transmit states). </a:t>
            </a:r>
            <a:endParaRPr lang="en-US" altLang="zh-TW" sz="2400" dirty="0" smtClean="0">
              <a:ea typeface="微軟正黑體" pitchFamily="34" charset="-120"/>
            </a:endParaRPr>
          </a:p>
          <a:p>
            <a:r>
              <a:rPr lang="en-US" altLang="zh-TW" sz="2400" dirty="0" smtClean="0">
                <a:ea typeface="微軟正黑體" pitchFamily="34" charset="-120"/>
              </a:rPr>
              <a:t>Simulations were </a:t>
            </a:r>
            <a:r>
              <a:rPr lang="en-US" altLang="zh-TW" sz="2400" dirty="0" smtClean="0">
                <a:ea typeface="微軟正黑體" pitchFamily="34" charset="-120"/>
              </a:rPr>
              <a:t>run for a 9x9 lattice </a:t>
            </a:r>
            <a:r>
              <a:rPr lang="en-US" altLang="zh-TW" sz="2400" dirty="0" smtClean="0">
                <a:ea typeface="微軟正黑體" pitchFamily="34" charset="-120"/>
              </a:rPr>
              <a:t>multi-hop </a:t>
            </a:r>
            <a:r>
              <a:rPr lang="en-US" altLang="zh-TW" sz="2400" dirty="0" smtClean="0">
                <a:ea typeface="微軟正黑體" pitchFamily="34" charset="-120"/>
              </a:rPr>
              <a:t>network. </a:t>
            </a:r>
            <a:endParaRPr lang="en-US" altLang="zh-TW" sz="2400" dirty="0" smtClean="0">
              <a:ea typeface="微軟正黑體" pitchFamily="34" charset="-120"/>
            </a:endParaRPr>
          </a:p>
          <a:p>
            <a:r>
              <a:rPr lang="en-US" altLang="zh-TW" sz="2400" dirty="0" smtClean="0">
                <a:ea typeface="微軟正黑體" pitchFamily="34" charset="-120"/>
              </a:rPr>
              <a:t>Traffic is </a:t>
            </a:r>
            <a:r>
              <a:rPr lang="en-US" altLang="zh-TW" sz="2400" dirty="0" smtClean="0">
                <a:ea typeface="微軟正黑體" pitchFamily="34" charset="-120"/>
              </a:rPr>
              <a:t>generated following a Poisson process by the 9 nodes </a:t>
            </a:r>
            <a:r>
              <a:rPr lang="en-US" altLang="zh-TW" sz="2400" dirty="0" smtClean="0">
                <a:ea typeface="微軟正黑體" pitchFamily="34" charset="-120"/>
              </a:rPr>
              <a:t>on the </a:t>
            </a:r>
            <a:r>
              <a:rPr lang="en-US" altLang="zh-TW" sz="2400" dirty="0" smtClean="0">
                <a:ea typeface="微軟正黑體" pitchFamily="34" charset="-120"/>
              </a:rPr>
              <a:t>left of the lattice, and carried in a multi-hop fashion </a:t>
            </a:r>
            <a:r>
              <a:rPr lang="en-US" altLang="zh-TW" sz="2400" dirty="0" smtClean="0">
                <a:ea typeface="微軟正黑體" pitchFamily="34" charset="-120"/>
              </a:rPr>
              <a:t>towards the </a:t>
            </a:r>
            <a:r>
              <a:rPr lang="en-US" altLang="zh-TW" sz="2400" dirty="0" smtClean="0">
                <a:ea typeface="微軟正黑體" pitchFamily="34" charset="-120"/>
              </a:rPr>
              <a:t>right. </a:t>
            </a:r>
            <a:endParaRPr lang="en-US" altLang="zh-TW" sz="2400" dirty="0" smtClean="0">
              <a:ea typeface="微軟正黑體" pitchFamily="34" charset="-120"/>
            </a:endParaRPr>
          </a:p>
          <a:p>
            <a:r>
              <a:rPr lang="en-US" altLang="zh-TW" sz="2400" dirty="0" smtClean="0">
                <a:ea typeface="微軟正黑體" pitchFamily="34" charset="-120"/>
              </a:rPr>
              <a:t>MPDU </a:t>
            </a:r>
            <a:r>
              <a:rPr lang="en-US" altLang="zh-TW" sz="2400" dirty="0" smtClean="0">
                <a:ea typeface="微軟正黑體" pitchFamily="34" charset="-120"/>
              </a:rPr>
              <a:t>frames have a length of 64 bytes.</a:t>
            </a:r>
          </a:p>
          <a:p>
            <a:r>
              <a:rPr lang="en-US" altLang="zh-TW" sz="2400" dirty="0" smtClean="0">
                <a:ea typeface="微軟正黑體" pitchFamily="34" charset="-120"/>
              </a:rPr>
              <a:t>The channel raw bit rate is of 25 kbps. </a:t>
            </a:r>
            <a:endParaRPr lang="en-US" altLang="zh-TW" sz="2400" dirty="0" smtClean="0">
              <a:ea typeface="微軟正黑體" pitchFamily="34" charset="-120"/>
            </a:endParaRPr>
          </a:p>
          <a:p>
            <a:r>
              <a:rPr lang="en-US" altLang="zh-TW" sz="2400" dirty="0" smtClean="0">
                <a:ea typeface="微軟正黑體" pitchFamily="34" charset="-120"/>
              </a:rPr>
              <a:t>The </a:t>
            </a:r>
            <a:r>
              <a:rPr lang="en-US" altLang="zh-TW" sz="2400" dirty="0" smtClean="0">
                <a:ea typeface="微軟正黑體" pitchFamily="34" charset="-120"/>
              </a:rPr>
              <a:t>wake-up </a:t>
            </a:r>
            <a:r>
              <a:rPr lang="en-US" altLang="zh-TW" sz="2400" dirty="0" smtClean="0">
                <a:ea typeface="微軟正黑體" pitchFamily="34" charset="-120"/>
              </a:rPr>
              <a:t>period was </a:t>
            </a:r>
            <a:r>
              <a:rPr lang="en-US" altLang="zh-TW" sz="2400" dirty="0" smtClean="0">
                <a:ea typeface="微軟正黑體" pitchFamily="34" charset="-120"/>
              </a:rPr>
              <a:t>chosen to be TW = 200 </a:t>
            </a:r>
            <a:r>
              <a:rPr lang="en-US" altLang="zh-TW" sz="2400" dirty="0" smtClean="0">
                <a:ea typeface="微軟正黑體" pitchFamily="34" charset="-120"/>
              </a:rPr>
              <a:t>ms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5548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40824" y="285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600200"/>
            <a:ext cx="8972584" cy="4525963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 smtClean="0"/>
              <a:t>statistics collected on a central forwarding node </a:t>
            </a:r>
            <a:r>
              <a:rPr lang="en-US" altLang="zh-TW" dirty="0" smtClean="0"/>
              <a:t>have shown </a:t>
            </a:r>
            <a:r>
              <a:rPr lang="en-US" altLang="zh-TW" dirty="0" smtClean="0"/>
              <a:t>that, when using the </a:t>
            </a:r>
            <a:r>
              <a:rPr lang="en-US" altLang="zh-TW" dirty="0" err="1" smtClean="0"/>
              <a:t>WiseNET</a:t>
            </a:r>
            <a:r>
              <a:rPr lang="en-US" altLang="zh-TW" dirty="0" smtClean="0"/>
              <a:t> transceiver, the </a:t>
            </a:r>
            <a:r>
              <a:rPr lang="en-US" altLang="zh-TW" dirty="0" smtClean="0"/>
              <a:t>average power </a:t>
            </a:r>
            <a:r>
              <a:rPr lang="en-US" altLang="zh-TW" dirty="0" smtClean="0"/>
              <a:t>consumption accounts to 25 </a:t>
            </a:r>
            <a:r>
              <a:rPr lang="en-US" altLang="zh-TW" i="1" dirty="0" err="1" smtClean="0"/>
              <a:t>μW</a:t>
            </a:r>
            <a:r>
              <a:rPr lang="en-US" altLang="zh-TW" i="1" dirty="0" smtClean="0"/>
              <a:t> when a </a:t>
            </a:r>
            <a:r>
              <a:rPr lang="en-US" altLang="zh-TW" i="1" dirty="0" smtClean="0"/>
              <a:t>message </a:t>
            </a:r>
            <a:r>
              <a:rPr lang="en-US" altLang="zh-TW" dirty="0" smtClean="0"/>
              <a:t>is </a:t>
            </a:r>
            <a:r>
              <a:rPr lang="en-US" altLang="zh-TW" dirty="0" smtClean="0"/>
              <a:t>forwarded in average every 100 seconds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With a </a:t>
            </a:r>
            <a:r>
              <a:rPr lang="en-US" altLang="zh-TW" dirty="0" smtClean="0"/>
              <a:t>single alkaline </a:t>
            </a:r>
            <a:r>
              <a:rPr lang="en-US" altLang="zh-TW" dirty="0" smtClean="0"/>
              <a:t>battery of capacity C=2.6 Ah and constant power leakage of 27 </a:t>
            </a:r>
            <a:r>
              <a:rPr lang="en-US" altLang="zh-TW" dirty="0" err="1" smtClean="0"/>
              <a:t>μW</a:t>
            </a:r>
            <a:r>
              <a:rPr lang="en-US" altLang="zh-TW" dirty="0" smtClean="0"/>
              <a:t>, this translates in more than 5 years lifetime.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5548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40824" y="285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4525963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WiseMAC</a:t>
            </a:r>
            <a:r>
              <a:rPr lang="en-US" altLang="zh-TW" dirty="0" smtClean="0"/>
              <a:t> is a CSMA based protocol using the </a:t>
            </a:r>
            <a:r>
              <a:rPr lang="en-US" altLang="zh-TW" b="1" dirty="0" smtClean="0"/>
              <a:t>preamble sampling </a:t>
            </a:r>
            <a:r>
              <a:rPr lang="en-US" altLang="zh-TW" b="1" dirty="0" smtClean="0"/>
              <a:t>technique </a:t>
            </a:r>
            <a:r>
              <a:rPr lang="en-US" altLang="zh-TW" dirty="0" smtClean="0"/>
              <a:t>to reduce the cost of idle listening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This protocol </a:t>
            </a:r>
            <a:r>
              <a:rPr lang="en-US" altLang="zh-TW" dirty="0" smtClean="0"/>
              <a:t>exploits the knowledge of the sampling schedule </a:t>
            </a:r>
            <a:r>
              <a:rPr lang="en-US" altLang="zh-TW" dirty="0" smtClean="0"/>
              <a:t>of its </a:t>
            </a:r>
            <a:r>
              <a:rPr lang="en-US" altLang="zh-TW" dirty="0" smtClean="0"/>
              <a:t>direct neighbors to </a:t>
            </a:r>
            <a:r>
              <a:rPr lang="en-US" altLang="zh-TW" i="1" dirty="0" smtClean="0"/>
              <a:t>minimize</a:t>
            </a:r>
            <a:r>
              <a:rPr lang="en-US" altLang="zh-TW" dirty="0" smtClean="0"/>
              <a:t> the length of the </a:t>
            </a:r>
            <a:r>
              <a:rPr lang="en-US" altLang="zh-TW" dirty="0" smtClean="0"/>
              <a:t>wake-up preamble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5548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40824" y="285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Conclusion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600200"/>
            <a:ext cx="8972584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WISEMAC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Conclusion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 smtClean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Reference</a:t>
            </a:r>
            <a:endParaRPr lang="en-US" altLang="zh-TW" sz="2400" dirty="0" smtClean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5548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40824" y="285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2" y="1428736"/>
            <a:ext cx="9186898" cy="52578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ea typeface="微軟正黑體" pitchFamily="34" charset="-120"/>
              </a:rPr>
              <a:t>The </a:t>
            </a:r>
            <a:r>
              <a:rPr lang="en-US" altLang="zh-TW" sz="2400" dirty="0" err="1" smtClean="0">
                <a:ea typeface="微軟正黑體" pitchFamily="34" charset="-120"/>
              </a:rPr>
              <a:t>WiseMAC</a:t>
            </a:r>
            <a:r>
              <a:rPr lang="en-US" altLang="zh-TW" sz="2400" dirty="0" smtClean="0">
                <a:ea typeface="微軟正黑體" pitchFamily="34" charset="-120"/>
              </a:rPr>
              <a:t> protocol has been designed to operate </a:t>
            </a:r>
            <a:r>
              <a:rPr lang="en-US" altLang="zh-TW" sz="2400" dirty="0" smtClean="0">
                <a:ea typeface="微軟正黑體" pitchFamily="34" charset="-120"/>
              </a:rPr>
              <a:t>on the </a:t>
            </a:r>
            <a:r>
              <a:rPr lang="en-US" altLang="zh-TW" sz="2400" dirty="0" err="1" smtClean="0">
                <a:ea typeface="微軟正黑體" pitchFamily="34" charset="-120"/>
              </a:rPr>
              <a:t>WiseNET</a:t>
            </a:r>
            <a:r>
              <a:rPr lang="en-US" altLang="zh-TW" sz="2400" dirty="0" smtClean="0">
                <a:ea typeface="微軟正黑體" pitchFamily="34" charset="-120"/>
              </a:rPr>
              <a:t> system-on-a-chip developed at </a:t>
            </a:r>
            <a:r>
              <a:rPr lang="en-US" altLang="zh-TW" sz="2400" dirty="0" smtClean="0">
                <a:ea typeface="微軟正黑體" pitchFamily="34" charset="-120"/>
              </a:rPr>
              <a:t>CSEM.</a:t>
            </a:r>
          </a:p>
          <a:p>
            <a:r>
              <a:rPr lang="en-US" altLang="zh-TW" sz="2400" dirty="0" err="1" smtClean="0">
                <a:solidFill>
                  <a:schemeClr val="tx2">
                    <a:lumMod val="75000"/>
                  </a:schemeClr>
                </a:solidFill>
                <a:ea typeface="微軟正黑體" pitchFamily="34" charset="-120"/>
              </a:rPr>
              <a:t>WiseNET</a:t>
            </a:r>
            <a:r>
              <a:rPr lang="en-US" altLang="zh-TW" sz="2400" dirty="0" smtClean="0">
                <a:solidFill>
                  <a:schemeClr val="tx2">
                    <a:lumMod val="75000"/>
                  </a:schemeClr>
                </a:solidFill>
                <a:ea typeface="微軟正黑體" pitchFamily="34" charset="-120"/>
              </a:rPr>
              <a:t> Includes:</a:t>
            </a:r>
          </a:p>
          <a:p>
            <a:pPr lvl="1"/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ea typeface="微軟正黑體" pitchFamily="34" charset="-120"/>
              </a:rPr>
              <a:t>A low power FSK radio transceiver (dual-band 434 and 868 MHz)</a:t>
            </a:r>
          </a:p>
          <a:p>
            <a:pPr lvl="1"/>
            <a:r>
              <a:rPr lang="en-US" altLang="zh-TW" sz="2000" dirty="0" err="1" smtClean="0">
                <a:solidFill>
                  <a:schemeClr val="tx2">
                    <a:lumMod val="75000"/>
                  </a:schemeClr>
                </a:solidFill>
                <a:ea typeface="微軟正黑體" pitchFamily="34" charset="-120"/>
              </a:rPr>
              <a:t>CoolRISC</a:t>
            </a:r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ea typeface="微軟正黑體" pitchFamily="34" charset="-120"/>
              </a:rPr>
              <a:t> 8 bits low power microcontroller core</a:t>
            </a:r>
          </a:p>
          <a:p>
            <a:pPr lvl="1"/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ea typeface="微軟正黑體" pitchFamily="34" charset="-120"/>
              </a:rPr>
              <a:t>A random access memory</a:t>
            </a:r>
          </a:p>
          <a:p>
            <a:pPr lvl="1"/>
            <a:r>
              <a:rPr lang="en-US" altLang="zh-TW" sz="2000" dirty="0" smtClean="0">
                <a:solidFill>
                  <a:schemeClr val="tx2">
                    <a:lumMod val="75000"/>
                  </a:schemeClr>
                </a:solidFill>
                <a:ea typeface="微軟正黑體" pitchFamily="34" charset="-120"/>
              </a:rPr>
              <a:t>Digital and Analog interface</a:t>
            </a:r>
          </a:p>
          <a:p>
            <a:pPr lvl="1"/>
            <a:endParaRPr lang="en-US" altLang="zh-TW" sz="2000" dirty="0" smtClean="0">
              <a:ea typeface="微軟正黑體" pitchFamily="34" charset="-120"/>
            </a:endParaRPr>
          </a:p>
          <a:p>
            <a:r>
              <a:rPr lang="en-US" altLang="zh-TW" sz="2400" dirty="0" smtClean="0">
                <a:ea typeface="微軟正黑體" pitchFamily="34" charset="-120"/>
              </a:rPr>
              <a:t>The </a:t>
            </a:r>
            <a:r>
              <a:rPr lang="en-US" altLang="zh-TW" sz="2400" dirty="0" err="1" smtClean="0">
                <a:ea typeface="微軟正黑體" pitchFamily="34" charset="-120"/>
              </a:rPr>
              <a:t>WiseNET</a:t>
            </a:r>
            <a:r>
              <a:rPr lang="en-US" altLang="zh-TW" sz="2400" dirty="0" smtClean="0">
                <a:ea typeface="微軟正黑體" pitchFamily="34" charset="-120"/>
              </a:rPr>
              <a:t> chip is designed </a:t>
            </a:r>
            <a:r>
              <a:rPr lang="en-US" altLang="zh-TW" sz="2400" dirty="0" smtClean="0">
                <a:ea typeface="微軟正黑體" pitchFamily="34" charset="-120"/>
              </a:rPr>
              <a:t>on the </a:t>
            </a:r>
            <a:r>
              <a:rPr lang="en-US" altLang="zh-TW" sz="2400" dirty="0" smtClean="0">
                <a:ea typeface="微軟正黑體" pitchFamily="34" charset="-120"/>
              </a:rPr>
              <a:t>0.18 </a:t>
            </a:r>
            <a:r>
              <a:rPr lang="en-US" altLang="zh-TW" sz="2400" dirty="0" err="1" smtClean="0">
                <a:ea typeface="微軟正黑體" pitchFamily="34" charset="-120"/>
              </a:rPr>
              <a:t>μm</a:t>
            </a:r>
            <a:r>
              <a:rPr lang="en-US" altLang="zh-TW" sz="2400" dirty="0" smtClean="0">
                <a:ea typeface="微軟正黑體" pitchFamily="34" charset="-120"/>
              </a:rPr>
              <a:t> standard digital CMOS process. </a:t>
            </a:r>
            <a:endParaRPr lang="en-US" altLang="zh-TW" sz="2400" dirty="0" smtClean="0">
              <a:ea typeface="微軟正黑體" pitchFamily="34" charset="-120"/>
            </a:endParaRPr>
          </a:p>
          <a:p>
            <a:endParaRPr lang="en-US" altLang="zh-TW" sz="2400" dirty="0" smtClean="0">
              <a:ea typeface="微軟正黑體" pitchFamily="34" charset="-120"/>
            </a:endParaRPr>
          </a:p>
          <a:p>
            <a:r>
              <a:rPr lang="en-US" altLang="zh-TW" sz="2400" dirty="0" smtClean="0">
                <a:ea typeface="微軟正黑體" pitchFamily="34" charset="-120"/>
              </a:rPr>
              <a:t>It </a:t>
            </a:r>
            <a:r>
              <a:rPr lang="en-US" altLang="zh-TW" sz="2400" dirty="0" smtClean="0">
                <a:ea typeface="微軟正黑體" pitchFamily="34" charset="-120"/>
              </a:rPr>
              <a:t>is </a:t>
            </a:r>
            <a:r>
              <a:rPr lang="en-US" altLang="zh-TW" sz="2400" dirty="0" smtClean="0">
                <a:ea typeface="微軟正黑體" pitchFamily="34" charset="-120"/>
              </a:rPr>
              <a:t>operating from </a:t>
            </a:r>
            <a:r>
              <a:rPr lang="en-US" altLang="zh-TW" sz="2400" dirty="0" smtClean="0">
                <a:ea typeface="微軟正黑體" pitchFamily="34" charset="-120"/>
              </a:rPr>
              <a:t>1.5 V to 0.9 V, such that a single </a:t>
            </a:r>
            <a:r>
              <a:rPr lang="en-US" altLang="zh-TW" sz="2400" dirty="0" smtClean="0">
                <a:ea typeface="微軟正黑體" pitchFamily="34" charset="-120"/>
              </a:rPr>
              <a:t>inexpensive alkaline </a:t>
            </a:r>
            <a:r>
              <a:rPr lang="en-US" altLang="zh-TW" sz="2400" dirty="0" smtClean="0">
                <a:ea typeface="微軟正黑體" pitchFamily="34" charset="-120"/>
              </a:rPr>
              <a:t>battery can be used as the energy source.</a:t>
            </a:r>
            <a:endParaRPr lang="en-US" altLang="zh-TW" sz="2400" dirty="0" smtClean="0">
              <a:ea typeface="微軟正黑體" pitchFamily="34" charset="-120"/>
            </a:endParaRPr>
          </a:p>
          <a:p>
            <a:endParaRPr lang="en-US" altLang="zh-TW" sz="2400" dirty="0" smtClean="0">
              <a:ea typeface="微軟正黑體" pitchFamily="34" charset="-120"/>
            </a:endParaRPr>
          </a:p>
          <a:p>
            <a:pPr lvl="1"/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5548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40824" y="285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600200"/>
            <a:ext cx="9001156" cy="4972072"/>
          </a:xfrm>
        </p:spPr>
        <p:txBody>
          <a:bodyPr/>
          <a:lstStyle/>
          <a:p>
            <a:r>
              <a:rPr lang="en-US" altLang="zh-TW" sz="2400" dirty="0" smtClean="0">
                <a:ea typeface="微軟正黑體" pitchFamily="34" charset="-120"/>
              </a:rPr>
              <a:t>The </a:t>
            </a:r>
            <a:r>
              <a:rPr lang="en-US" altLang="zh-TW" sz="2400" dirty="0" err="1" smtClean="0">
                <a:ea typeface="微軟正黑體" pitchFamily="34" charset="-120"/>
              </a:rPr>
              <a:t>WiseNET</a:t>
            </a:r>
            <a:r>
              <a:rPr lang="en-US" altLang="zh-TW" sz="2400" dirty="0" smtClean="0">
                <a:ea typeface="微軟正黑體" pitchFamily="34" charset="-120"/>
              </a:rPr>
              <a:t> </a:t>
            </a:r>
            <a:r>
              <a:rPr lang="en-US" altLang="zh-TW" sz="2400" dirty="0" smtClean="0">
                <a:ea typeface="微軟正黑體" pitchFamily="34" charset="-120"/>
              </a:rPr>
              <a:t>transceiver targets an ultra-low power </a:t>
            </a:r>
            <a:r>
              <a:rPr lang="en-US" altLang="zh-TW" sz="2400" dirty="0" smtClean="0">
                <a:ea typeface="微軟正黑體" pitchFamily="34" charset="-120"/>
              </a:rPr>
              <a:t>consumption of </a:t>
            </a:r>
            <a:r>
              <a:rPr lang="en-US" altLang="zh-TW" sz="2400" dirty="0" smtClean="0">
                <a:ea typeface="微軟正黑體" pitchFamily="34" charset="-120"/>
              </a:rPr>
              <a:t>2 </a:t>
            </a:r>
            <a:r>
              <a:rPr lang="en-US" altLang="zh-TW" sz="2400" dirty="0" err="1" smtClean="0">
                <a:ea typeface="微軟正黑體" pitchFamily="34" charset="-120"/>
              </a:rPr>
              <a:t>mA</a:t>
            </a:r>
            <a:r>
              <a:rPr lang="en-US" altLang="zh-TW" sz="2400" dirty="0" smtClean="0">
                <a:ea typeface="微軟正黑體" pitchFamily="34" charset="-120"/>
              </a:rPr>
              <a:t> in receive mode, as well as a short </a:t>
            </a:r>
            <a:r>
              <a:rPr lang="en-US" altLang="zh-TW" sz="2400" dirty="0" smtClean="0">
                <a:ea typeface="微軟正黑體" pitchFamily="34" charset="-120"/>
              </a:rPr>
              <a:t>power-on latency </a:t>
            </a:r>
            <a:r>
              <a:rPr lang="en-US" altLang="zh-TW" sz="2400" dirty="0" smtClean="0">
                <a:ea typeface="微軟正黑體" pitchFamily="34" charset="-120"/>
              </a:rPr>
              <a:t>of 800 </a:t>
            </a:r>
            <a:r>
              <a:rPr lang="en-US" altLang="zh-TW" sz="2400" dirty="0" err="1" smtClean="0">
                <a:ea typeface="微軟正黑體" pitchFamily="34" charset="-120"/>
              </a:rPr>
              <a:t>μs</a:t>
            </a:r>
            <a:r>
              <a:rPr lang="en-US" altLang="zh-TW" sz="2400" dirty="0" smtClean="0">
                <a:ea typeface="微軟正黑體" pitchFamily="34" charset="-120"/>
              </a:rPr>
              <a:t>. </a:t>
            </a:r>
            <a:endParaRPr lang="en-US" altLang="zh-TW" sz="2400" dirty="0" smtClean="0">
              <a:ea typeface="微軟正黑體" pitchFamily="34" charset="-120"/>
            </a:endParaRPr>
          </a:p>
          <a:p>
            <a:endParaRPr lang="en-US" altLang="zh-TW" sz="2400" dirty="0" smtClean="0">
              <a:ea typeface="微軟正黑體" pitchFamily="34" charset="-120"/>
            </a:endParaRPr>
          </a:p>
          <a:p>
            <a:r>
              <a:rPr lang="en-US" altLang="zh-TW" sz="2400" dirty="0" smtClean="0">
                <a:ea typeface="微軟正黑體" pitchFamily="34" charset="-120"/>
              </a:rPr>
              <a:t>These </a:t>
            </a:r>
            <a:r>
              <a:rPr lang="en-US" altLang="zh-TW" sz="2400" dirty="0" smtClean="0">
                <a:ea typeface="微軟正黑體" pitchFamily="34" charset="-120"/>
              </a:rPr>
              <a:t>characteristics will permit the </a:t>
            </a:r>
            <a:r>
              <a:rPr lang="en-US" altLang="zh-TW" sz="2400" dirty="0" smtClean="0">
                <a:ea typeface="微軟正黑體" pitchFamily="34" charset="-120"/>
              </a:rPr>
              <a:t>usage of </a:t>
            </a:r>
            <a:r>
              <a:rPr lang="en-US" altLang="zh-TW" sz="2400" dirty="0" smtClean="0">
                <a:ea typeface="微軟正黑體" pitchFamily="34" charset="-120"/>
              </a:rPr>
              <a:t>the </a:t>
            </a:r>
            <a:r>
              <a:rPr lang="en-US" altLang="zh-TW" sz="2400" b="1" dirty="0" smtClean="0">
                <a:ea typeface="微軟正黑體" pitchFamily="34" charset="-120"/>
              </a:rPr>
              <a:t>preamble sampling technique </a:t>
            </a:r>
            <a:r>
              <a:rPr lang="en-US" altLang="zh-TW" sz="2400" dirty="0" smtClean="0">
                <a:ea typeface="微軟正黑體" pitchFamily="34" charset="-120"/>
              </a:rPr>
              <a:t>at a low </a:t>
            </a:r>
            <a:r>
              <a:rPr lang="en-US" altLang="zh-TW" sz="2400" dirty="0" smtClean="0">
                <a:ea typeface="微軟正黑體" pitchFamily="34" charset="-120"/>
              </a:rPr>
              <a:t>average power </a:t>
            </a:r>
            <a:r>
              <a:rPr lang="en-US" altLang="zh-TW" sz="2400" dirty="0" smtClean="0">
                <a:ea typeface="微軟正黑體" pitchFamily="34" charset="-120"/>
              </a:rPr>
              <a:t>cost. </a:t>
            </a:r>
            <a:endParaRPr lang="en-US" altLang="zh-TW" sz="2400" dirty="0" smtClean="0">
              <a:ea typeface="微軟正黑體" pitchFamily="34" charset="-120"/>
            </a:endParaRPr>
          </a:p>
          <a:p>
            <a:endParaRPr lang="en-US" altLang="zh-TW" sz="2400" dirty="0" smtClean="0">
              <a:ea typeface="微軟正黑體" pitchFamily="34" charset="-120"/>
            </a:endParaRPr>
          </a:p>
          <a:p>
            <a:r>
              <a:rPr lang="en-US" altLang="zh-TW" sz="2400" dirty="0" smtClean="0">
                <a:ea typeface="微軟正黑體" pitchFamily="34" charset="-120"/>
              </a:rPr>
              <a:t>In </a:t>
            </a:r>
            <a:r>
              <a:rPr lang="en-US" altLang="zh-TW" sz="2400" dirty="0" smtClean="0">
                <a:ea typeface="微軟正黑體" pitchFamily="34" charset="-120"/>
              </a:rPr>
              <a:t>transmit mode, the power consumption </a:t>
            </a:r>
            <a:r>
              <a:rPr lang="en-US" altLang="zh-TW" sz="2400" dirty="0" smtClean="0">
                <a:ea typeface="微軟正黑體" pitchFamily="34" charset="-120"/>
              </a:rPr>
              <a:t>will be </a:t>
            </a:r>
            <a:r>
              <a:rPr lang="en-US" altLang="zh-TW" sz="2400" dirty="0" smtClean="0">
                <a:ea typeface="微軟正黑體" pitchFamily="34" charset="-120"/>
              </a:rPr>
              <a:t>of about 30 </a:t>
            </a:r>
            <a:r>
              <a:rPr lang="en-US" altLang="zh-TW" sz="2400" dirty="0" err="1" smtClean="0">
                <a:ea typeface="微軟正黑體" pitchFamily="34" charset="-120"/>
              </a:rPr>
              <a:t>mA</a:t>
            </a:r>
            <a:r>
              <a:rPr lang="en-US" altLang="zh-TW" sz="2400" dirty="0" smtClean="0">
                <a:ea typeface="微軟正黑體" pitchFamily="34" charset="-120"/>
              </a:rPr>
              <a:t> to reach 10 </a:t>
            </a:r>
            <a:r>
              <a:rPr lang="en-US" altLang="zh-TW" sz="2400" dirty="0" err="1" smtClean="0">
                <a:ea typeface="微軟正黑體" pitchFamily="34" charset="-120"/>
              </a:rPr>
              <a:t>dBm</a:t>
            </a:r>
            <a:r>
              <a:rPr lang="en-US" altLang="zh-TW" sz="2400" dirty="0" smtClean="0">
                <a:ea typeface="微軟正黑體" pitchFamily="34" charset="-120"/>
              </a:rPr>
              <a:t> output power (</a:t>
            </a:r>
            <a:r>
              <a:rPr lang="en-US" altLang="zh-TW" sz="2400" dirty="0" smtClean="0">
                <a:ea typeface="微軟正黑體" pitchFamily="34" charset="-120"/>
              </a:rPr>
              <a:t>before the </a:t>
            </a:r>
            <a:r>
              <a:rPr lang="en-US" altLang="zh-TW" sz="2400" dirty="0" smtClean="0">
                <a:ea typeface="微軟正黑體" pitchFamily="34" charset="-120"/>
              </a:rPr>
              <a:t>antenna).</a:t>
            </a:r>
            <a:endParaRPr lang="en-US" altLang="zh-TW" sz="2400" dirty="0" smtClean="0">
              <a:ea typeface="微軟正黑體" pitchFamily="34" charset="-120"/>
            </a:endParaRPr>
          </a:p>
          <a:p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5548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40824" y="285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500174"/>
            <a:ext cx="8715404" cy="4525963"/>
          </a:xfrm>
        </p:spPr>
        <p:txBody>
          <a:bodyPr>
            <a:normAutofit lnSpcReduction="10000"/>
          </a:bodyPr>
          <a:lstStyle/>
          <a:p>
            <a:r>
              <a:rPr lang="en-US" altLang="zh-TW" dirty="0" err="1" smtClean="0"/>
              <a:t>WiseMAC</a:t>
            </a:r>
            <a:r>
              <a:rPr lang="en-US" altLang="zh-TW" dirty="0" smtClean="0"/>
              <a:t> </a:t>
            </a:r>
            <a:r>
              <a:rPr lang="en-US" altLang="zh-TW" dirty="0" smtClean="0"/>
              <a:t>uses the preamble sampling technique to </a:t>
            </a:r>
            <a:r>
              <a:rPr lang="en-US" altLang="zh-TW" dirty="0" smtClean="0"/>
              <a:t>minimize the </a:t>
            </a:r>
            <a:r>
              <a:rPr lang="en-US" altLang="zh-TW" dirty="0" smtClean="0"/>
              <a:t>energy wasted during idle </a:t>
            </a:r>
            <a:r>
              <a:rPr lang="en-US" altLang="zh-TW" dirty="0" smtClean="0"/>
              <a:t>listening.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Preamble sampling </a:t>
            </a:r>
            <a:r>
              <a:rPr lang="en-US" altLang="zh-TW" dirty="0" smtClean="0"/>
              <a:t>consists in regularly sampling the medium to </a:t>
            </a:r>
            <a:r>
              <a:rPr lang="en-US" altLang="zh-TW" dirty="0" smtClean="0"/>
              <a:t>check for </a:t>
            </a:r>
            <a:r>
              <a:rPr lang="en-US" altLang="zh-TW" dirty="0" smtClean="0"/>
              <a:t>activity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In a network, all nodes sample </a:t>
            </a:r>
            <a:r>
              <a:rPr lang="en-US" altLang="zh-TW" dirty="0" smtClean="0"/>
              <a:t>the medium </a:t>
            </a:r>
            <a:r>
              <a:rPr lang="en-US" altLang="zh-TW" dirty="0" smtClean="0"/>
              <a:t>with the same constant period </a:t>
            </a:r>
            <a:r>
              <a:rPr lang="en-US" altLang="zh-TW" dirty="0" err="1" smtClean="0"/>
              <a:t>Tw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5548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40824" y="285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WISEMAC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600200"/>
            <a:ext cx="8972584" cy="511494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At </a:t>
            </a:r>
            <a:r>
              <a:rPr lang="en-US" altLang="zh-TW" dirty="0" smtClean="0"/>
              <a:t>the transmitter, a </a:t>
            </a:r>
            <a:r>
              <a:rPr lang="en-US" altLang="zh-TW" b="1" dirty="0" smtClean="0"/>
              <a:t>wake-up preamble </a:t>
            </a:r>
            <a:r>
              <a:rPr lang="en-US" altLang="zh-TW" dirty="0" smtClean="0"/>
              <a:t>is transmitted in front of every message to </a:t>
            </a:r>
            <a:r>
              <a:rPr lang="en-US" altLang="zh-TW" dirty="0" smtClean="0"/>
              <a:t>ensure that </a:t>
            </a:r>
            <a:r>
              <a:rPr lang="en-US" altLang="zh-TW" dirty="0" smtClean="0"/>
              <a:t>the receiver will be awake when the data portion </a:t>
            </a:r>
            <a:r>
              <a:rPr lang="en-US" altLang="zh-TW" dirty="0" smtClean="0"/>
              <a:t>of the </a:t>
            </a:r>
            <a:r>
              <a:rPr lang="en-US" altLang="zh-TW" dirty="0" smtClean="0"/>
              <a:t>message will arrive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To minimize this overhead, sensor nodes learn </a:t>
            </a:r>
            <a:r>
              <a:rPr lang="en-US" altLang="zh-TW" dirty="0" smtClean="0"/>
              <a:t>the offset </a:t>
            </a:r>
            <a:r>
              <a:rPr lang="en-US" altLang="zh-TW" dirty="0" smtClean="0"/>
              <a:t>between the sampling schedule of their direct </a:t>
            </a:r>
            <a:r>
              <a:rPr lang="en-US" altLang="zh-TW" dirty="0" smtClean="0"/>
              <a:t>neighbors and </a:t>
            </a:r>
            <a:r>
              <a:rPr lang="en-US" altLang="zh-TW" dirty="0" smtClean="0"/>
              <a:t>their own one.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5548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40824" y="285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WISEMAC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714752"/>
            <a:ext cx="3819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線單箭頭接點 6"/>
          <p:cNvCxnSpPr/>
          <p:nvPr/>
        </p:nvCxnSpPr>
        <p:spPr>
          <a:xfrm rot="16200000" flipH="1">
            <a:off x="6036479" y="2464587"/>
            <a:ext cx="1857388" cy="121444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600200"/>
            <a:ext cx="8972584" cy="4525963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微軟正黑體" pitchFamily="34" charset="-120"/>
              </a:rPr>
              <a:t>The sampling </a:t>
            </a:r>
            <a:r>
              <a:rPr lang="en-US" altLang="zh-TW" dirty="0" smtClean="0">
                <a:ea typeface="微軟正黑體" pitchFamily="34" charset="-120"/>
              </a:rPr>
              <a:t>schedule offset </a:t>
            </a:r>
            <a:r>
              <a:rPr lang="en-US" altLang="zh-TW" dirty="0" smtClean="0">
                <a:ea typeface="微軟正黑體" pitchFamily="34" charset="-120"/>
              </a:rPr>
              <a:t>information is gained through the inclusion in </a:t>
            </a:r>
            <a:r>
              <a:rPr lang="en-US" altLang="zh-TW" dirty="0" smtClean="0">
                <a:ea typeface="微軟正黑體" pitchFamily="34" charset="-120"/>
              </a:rPr>
              <a:t>every acknowledgement </a:t>
            </a:r>
            <a:r>
              <a:rPr lang="en-US" altLang="zh-TW" dirty="0" smtClean="0">
                <a:ea typeface="微軟正黑體" pitchFamily="34" charset="-120"/>
              </a:rPr>
              <a:t>packet of the remaining duration </a:t>
            </a:r>
            <a:r>
              <a:rPr lang="en-US" altLang="zh-TW" dirty="0" smtClean="0">
                <a:ea typeface="微軟正黑體" pitchFamily="34" charset="-120"/>
              </a:rPr>
              <a:t>until the </a:t>
            </a:r>
            <a:r>
              <a:rPr lang="en-US" altLang="zh-TW" dirty="0" smtClean="0">
                <a:ea typeface="微軟正黑體" pitchFamily="34" charset="-120"/>
              </a:rPr>
              <a:t>next scheduled preamble sampling.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5548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40824" y="285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WISEMAC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600200"/>
            <a:ext cx="8972584" cy="4525963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>
                <a:ea typeface="微軟正黑體" pitchFamily="34" charset="-120"/>
              </a:rPr>
              <a:t>Because the </a:t>
            </a:r>
            <a:r>
              <a:rPr lang="en-US" altLang="zh-TW" dirty="0" smtClean="0">
                <a:ea typeface="微軟正黑體" pitchFamily="34" charset="-120"/>
              </a:rPr>
              <a:t>clocks running </a:t>
            </a:r>
            <a:r>
              <a:rPr lang="en-US" altLang="zh-TW" dirty="0" smtClean="0">
                <a:ea typeface="微軟正黑體" pitchFamily="34" charset="-120"/>
              </a:rPr>
              <a:t>on the sender and the destination can be inaccurate</a:t>
            </a:r>
            <a:r>
              <a:rPr lang="en-US" altLang="zh-TW" dirty="0" smtClean="0">
                <a:ea typeface="微軟正黑體" pitchFamily="34" charset="-120"/>
              </a:rPr>
              <a:t>, a </a:t>
            </a:r>
            <a:r>
              <a:rPr lang="en-US" altLang="zh-TW" dirty="0" smtClean="0">
                <a:ea typeface="微軟正黑體" pitchFamily="34" charset="-120"/>
              </a:rPr>
              <a:t>drift will </a:t>
            </a:r>
            <a:r>
              <a:rPr lang="en-US" altLang="zh-TW" dirty="0" err="1" smtClean="0">
                <a:ea typeface="微軟正黑體" pitchFamily="34" charset="-120"/>
              </a:rPr>
              <a:t>accumu</a:t>
            </a:r>
            <a:r>
              <a:rPr lang="en-US" altLang="zh-TW" dirty="0" smtClean="0">
                <a:ea typeface="微軟正黑體" pitchFamily="34" charset="-120"/>
              </a:rPr>
              <a:t>-late </a:t>
            </a:r>
            <a:r>
              <a:rPr lang="en-US" altLang="zh-TW" dirty="0" smtClean="0">
                <a:ea typeface="微軟正黑體" pitchFamily="34" charset="-120"/>
              </a:rPr>
              <a:t>in between two transmissions</a:t>
            </a:r>
            <a:r>
              <a:rPr lang="en-US" altLang="zh-TW" dirty="0" smtClean="0">
                <a:ea typeface="微軟正黑體" pitchFamily="34" charset="-120"/>
              </a:rPr>
              <a:t>. </a:t>
            </a:r>
          </a:p>
          <a:p>
            <a:endParaRPr lang="en-US" altLang="zh-TW" dirty="0" smtClean="0">
              <a:ea typeface="微軟正黑體" pitchFamily="34" charset="-120"/>
            </a:endParaRPr>
          </a:p>
          <a:p>
            <a:r>
              <a:rPr lang="en-US" altLang="zh-TW" dirty="0" smtClean="0">
                <a:ea typeface="微軟正黑體" pitchFamily="34" charset="-120"/>
              </a:rPr>
              <a:t>To </a:t>
            </a:r>
            <a:r>
              <a:rPr lang="en-US" altLang="zh-TW" dirty="0" smtClean="0">
                <a:ea typeface="微軟正黑體" pitchFamily="34" charset="-120"/>
              </a:rPr>
              <a:t>compensate this drift, it can be shown that the </a:t>
            </a:r>
            <a:r>
              <a:rPr lang="en-US" altLang="zh-TW" b="1" dirty="0" smtClean="0">
                <a:ea typeface="微軟正黑體" pitchFamily="34" charset="-120"/>
              </a:rPr>
              <a:t>wakeup preamble </a:t>
            </a:r>
            <a:r>
              <a:rPr lang="en-US" altLang="zh-TW" dirty="0" smtClean="0">
                <a:ea typeface="微軟正黑體" pitchFamily="34" charset="-120"/>
              </a:rPr>
              <a:t>must have a duration of 4θL, if both </a:t>
            </a:r>
            <a:r>
              <a:rPr lang="en-US" altLang="zh-TW" dirty="0" smtClean="0">
                <a:ea typeface="微軟正黑體" pitchFamily="34" charset="-120"/>
              </a:rPr>
              <a:t>quartz have </a:t>
            </a:r>
            <a:r>
              <a:rPr lang="en-US" altLang="zh-TW" dirty="0" smtClean="0">
                <a:ea typeface="微軟正黑體" pitchFamily="34" charset="-120"/>
              </a:rPr>
              <a:t>an accuracy within ±θ parts per million</a:t>
            </a:r>
            <a:r>
              <a:rPr lang="en-US" altLang="zh-TW" dirty="0" smtClean="0">
                <a:ea typeface="微軟正黑體" pitchFamily="34" charset="-120"/>
              </a:rPr>
              <a:t>.</a:t>
            </a:r>
          </a:p>
          <a:p>
            <a:pPr lvl="1"/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L is 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the time 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elapsed since the last acknowledgement message 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was received 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from the 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>destination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5548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40824" y="285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WISEMAC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2844" y="1600200"/>
            <a:ext cx="8972584" cy="4525963"/>
          </a:xfrm>
        </p:spPr>
        <p:txBody>
          <a:bodyPr/>
          <a:lstStyle/>
          <a:p>
            <a:r>
              <a:rPr lang="en-US" altLang="zh-TW" dirty="0" err="1" smtClean="0">
                <a:ea typeface="微軟正黑體" pitchFamily="34" charset="-120"/>
              </a:rPr>
              <a:t>WiseMAC</a:t>
            </a:r>
            <a:r>
              <a:rPr lang="en-US" altLang="zh-TW" dirty="0" smtClean="0">
                <a:ea typeface="微軟正黑體" pitchFamily="34" charset="-120"/>
              </a:rPr>
              <a:t> </a:t>
            </a:r>
            <a:r>
              <a:rPr lang="en-US" altLang="zh-TW" dirty="0" smtClean="0">
                <a:ea typeface="微軟正黑體" pitchFamily="34" charset="-120"/>
              </a:rPr>
              <a:t>is hence </a:t>
            </a:r>
            <a:r>
              <a:rPr lang="en-US" altLang="zh-TW" dirty="0" smtClean="0">
                <a:ea typeface="微軟正黑體" pitchFamily="34" charset="-120"/>
              </a:rPr>
              <a:t>adaptive to the traffic load, in the sense that the higher the traffic (the smaller </a:t>
            </a:r>
            <a:r>
              <a:rPr lang="en-US" altLang="zh-TW" dirty="0" smtClean="0">
                <a:ea typeface="微軟正黑體" pitchFamily="34" charset="-120"/>
              </a:rPr>
              <a:t>L), the smaller the </a:t>
            </a:r>
            <a:r>
              <a:rPr lang="en-US" altLang="zh-TW" b="1" dirty="0" smtClean="0">
                <a:ea typeface="微軟正黑體" pitchFamily="34" charset="-120"/>
              </a:rPr>
              <a:t>wake-up</a:t>
            </a:r>
            <a:r>
              <a:rPr lang="en-US" altLang="zh-TW" dirty="0" smtClean="0">
                <a:ea typeface="微軟正黑體" pitchFamily="34" charset="-120"/>
              </a:rPr>
              <a:t> overhead (4θL).</a:t>
            </a:r>
            <a:endParaRPr lang="en-US" altLang="zh-TW" dirty="0" smtClean="0">
              <a:ea typeface="微軟正黑體" pitchFamily="34" charset="-120"/>
            </a:endParaRPr>
          </a:p>
          <a:p>
            <a:endParaRPr lang="en-US" altLang="zh-TW" dirty="0" smtClean="0"/>
          </a:p>
          <a:p>
            <a:r>
              <a:rPr lang="en-US" altLang="zh-TW" dirty="0" smtClean="0"/>
              <a:t>If the interval </a:t>
            </a:r>
            <a:r>
              <a:rPr lang="en-US" altLang="zh-TW" dirty="0" smtClean="0"/>
              <a:t>between two </a:t>
            </a:r>
            <a:r>
              <a:rPr lang="en-US" altLang="zh-TW" dirty="0" smtClean="0"/>
              <a:t>communications is so large that 4θL &gt; </a:t>
            </a:r>
            <a:r>
              <a:rPr lang="en-US" altLang="zh-TW" dirty="0" err="1" smtClean="0"/>
              <a:t>Tw</a:t>
            </a:r>
            <a:r>
              <a:rPr lang="en-US" altLang="zh-TW" dirty="0" smtClean="0"/>
              <a:t>, </a:t>
            </a:r>
            <a:r>
              <a:rPr lang="en-US" altLang="zh-TW" dirty="0" smtClean="0"/>
              <a:t>a </a:t>
            </a:r>
            <a:r>
              <a:rPr lang="en-US" altLang="zh-TW" b="1" dirty="0" smtClean="0"/>
              <a:t>wake-up preamble </a:t>
            </a:r>
            <a:r>
              <a:rPr lang="en-US" altLang="zh-TW" dirty="0" smtClean="0"/>
              <a:t>of length </a:t>
            </a:r>
            <a:r>
              <a:rPr lang="en-US" altLang="zh-TW" dirty="0" err="1" smtClean="0"/>
              <a:t>Tw</a:t>
            </a:r>
            <a:r>
              <a:rPr lang="en-US" altLang="zh-TW" dirty="0" smtClean="0"/>
              <a:t> </a:t>
            </a:r>
            <a:r>
              <a:rPr lang="en-US" altLang="zh-TW" dirty="0" smtClean="0"/>
              <a:t>will be used.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5" y="0"/>
            <a:ext cx="915548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40824" y="285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WISEMAC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786454"/>
            <a:ext cx="3819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849</Words>
  <Application>Microsoft Office PowerPoint</Application>
  <PresentationFormat>如螢幕大小 (4:3)</PresentationFormat>
  <Paragraphs>92</Paragraphs>
  <Slides>16</Slides>
  <Notes>15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Versatile Low Power Media Access for Wireless Sensor Networks Polastre, J., Hill, J., and Culler, D.  In SenSys '04. 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Aim-hi Project progress report: WSN</dc:title>
  <dc:creator>wen</dc:creator>
  <cp:lastModifiedBy>MD710</cp:lastModifiedBy>
  <cp:revision>456</cp:revision>
  <dcterms:created xsi:type="dcterms:W3CDTF">2012-11-22T03:24:49Z</dcterms:created>
  <dcterms:modified xsi:type="dcterms:W3CDTF">2013-05-15T14:22:30Z</dcterms:modified>
</cp:coreProperties>
</file>