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handoutMasterIdLst>
    <p:handoutMasterId r:id="rId41"/>
  </p:handoutMasterIdLst>
  <p:sldIdLst>
    <p:sldId id="256" r:id="rId2"/>
    <p:sldId id="297" r:id="rId3"/>
    <p:sldId id="305" r:id="rId4"/>
    <p:sldId id="324" r:id="rId5"/>
    <p:sldId id="325" r:id="rId6"/>
    <p:sldId id="306" r:id="rId7"/>
    <p:sldId id="326" r:id="rId8"/>
    <p:sldId id="327" r:id="rId9"/>
    <p:sldId id="328" r:id="rId10"/>
    <p:sldId id="329" r:id="rId11"/>
    <p:sldId id="331" r:id="rId12"/>
    <p:sldId id="332" r:id="rId13"/>
    <p:sldId id="333" r:id="rId14"/>
    <p:sldId id="334" r:id="rId15"/>
    <p:sldId id="307" r:id="rId16"/>
    <p:sldId id="335" r:id="rId17"/>
    <p:sldId id="336" r:id="rId18"/>
    <p:sldId id="337" r:id="rId19"/>
    <p:sldId id="338" r:id="rId20"/>
    <p:sldId id="339" r:id="rId21"/>
    <p:sldId id="340" r:id="rId22"/>
    <p:sldId id="341" r:id="rId23"/>
    <p:sldId id="342" r:id="rId24"/>
    <p:sldId id="308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18" r:id="rId33"/>
    <p:sldId id="319" r:id="rId34"/>
    <p:sldId id="320" r:id="rId35"/>
    <p:sldId id="321" r:id="rId36"/>
    <p:sldId id="322" r:id="rId37"/>
    <p:sldId id="309" r:id="rId38"/>
    <p:sldId id="323" r:id="rId39"/>
    <p:sldId id="298" r:id="rId40"/>
  </p:sldIdLst>
  <p:sldSz cx="9144000" cy="6858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32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F6722-5BC0-4BAF-94A8-BA3835F35B11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EB8CF-A41A-4003-91F7-DF05722741A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矩形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矩形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矩形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矩形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圓角矩形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圓角矩形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6" name="日期版面配置區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矩形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矩形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矩形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矩形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圓角矩形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圓角矩形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矩形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矩形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矩形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矩形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矩形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矩形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5B7DB51-0FA8-4BDD-9C78-3EE764EF2A8A}" type="datetimeFigureOut">
              <a:rPr lang="zh-TW" altLang="en-US" smtClean="0"/>
              <a:pPr/>
              <a:t>2013/5/9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CD81AF7-443E-4580-97E8-A6AE4634AC9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496944" cy="1470025"/>
          </a:xfrm>
        </p:spPr>
        <p:txBody>
          <a:bodyPr>
            <a:noAutofit/>
          </a:bodyPr>
          <a:lstStyle/>
          <a:p>
            <a:pPr algn="ctr"/>
            <a:r>
              <a:rPr lang="en-US" altLang="zh-TW" sz="48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Simulation Tools for </a:t>
            </a:r>
            <a:br>
              <a:rPr lang="en-US" altLang="zh-TW" sz="48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r>
              <a:rPr lang="en-US" altLang="zh-TW" sz="48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Wireless Sensor Networks</a:t>
            </a:r>
            <a:endParaRPr lang="zh-TW" altLang="en-US" sz="4800" b="1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714348" y="5286388"/>
            <a:ext cx="7715304" cy="1143008"/>
          </a:xfrm>
        </p:spPr>
        <p:txBody>
          <a:bodyPr>
            <a:noAutofit/>
          </a:bodyPr>
          <a:lstStyle/>
          <a:p>
            <a:pPr algn="ctr"/>
            <a:r>
              <a:rPr lang="en-US" altLang="zh-TW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Group 4</a:t>
            </a:r>
          </a:p>
          <a:p>
            <a:pPr algn="ctr"/>
            <a:r>
              <a:rPr lang="en-US" altLang="zh-TW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499415130	601415010	 601441045</a:t>
            </a:r>
          </a:p>
          <a:p>
            <a:pPr algn="ctr"/>
            <a:r>
              <a:rPr lang="zh-TW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王維寬</a:t>
            </a:r>
            <a:r>
              <a:rPr lang="en-US" altLang="zh-TW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	</a:t>
            </a:r>
            <a:r>
              <a:rPr lang="zh-TW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林奕丞</a:t>
            </a:r>
            <a:r>
              <a:rPr lang="en-US" altLang="zh-TW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	</a:t>
            </a:r>
            <a:r>
              <a:rPr lang="zh-TW" alt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微軟正黑體" pitchFamily="34" charset="-120"/>
              </a:rPr>
              <a:t>鄭賜福</a:t>
            </a:r>
            <a:endParaRPr lang="zh-TW" altLang="en-US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57158" y="2571744"/>
            <a:ext cx="8496944" cy="121444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altLang="zh-TW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E. </a:t>
            </a:r>
            <a:r>
              <a:rPr kumimoji="0" lang="en-US" altLang="zh-TW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Egea</a:t>
            </a:r>
            <a:r>
              <a:rPr lang="en-US" altLang="zh-TW" sz="2500" b="1" dirty="0" smtClean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-</a:t>
            </a:r>
            <a:r>
              <a:rPr lang="en-US" altLang="zh-TW" sz="2500" b="1" dirty="0" err="1" smtClean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López</a:t>
            </a:r>
            <a:r>
              <a:rPr kumimoji="0" lang="en-US" altLang="zh-TW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, J. Vales-Alonso, A. S. Mart</a:t>
            </a:r>
            <a:r>
              <a:rPr lang="en-US" altLang="zh-TW" sz="2500" b="1" dirty="0" err="1" smtClean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ínez-Sala</a:t>
            </a:r>
            <a:r>
              <a:rPr lang="en-US" altLang="zh-TW" sz="2500" b="1" dirty="0" smtClean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,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en-US" altLang="zh-TW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P. </a:t>
            </a:r>
            <a:r>
              <a:rPr kumimoji="0" lang="en-US" altLang="zh-TW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Pav</a:t>
            </a:r>
            <a:r>
              <a:rPr lang="en-US" altLang="zh-TW" sz="2500" b="1" dirty="0" smtClean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ó</a:t>
            </a:r>
            <a:r>
              <a:rPr kumimoji="0" lang="en-US" altLang="zh-TW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n-</a:t>
            </a:r>
            <a:r>
              <a:rPr kumimoji="0" lang="en-US" altLang="zh-TW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Marińo</a:t>
            </a:r>
            <a:r>
              <a:rPr kumimoji="0" lang="en-US" altLang="zh-TW" sz="2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, J. </a:t>
            </a:r>
            <a:r>
              <a:rPr kumimoji="0" lang="en-US" altLang="zh-TW" sz="2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Garc</a:t>
            </a:r>
            <a:r>
              <a:rPr lang="en-US" altLang="zh-TW" sz="2500" b="1" dirty="0" err="1" smtClean="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ía-Haro</a:t>
            </a:r>
            <a:endParaRPr kumimoji="0" lang="zh-TW" altLang="en-US" sz="25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57158" y="4214818"/>
            <a:ext cx="8496944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Department of Information Technologies and Communications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000" b="1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Polytechnic University of Cartagena, Spain</a:t>
            </a:r>
            <a:endParaRPr kumimoji="0" lang="en-US" altLang="zh-TW" sz="20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6878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388" y="1000108"/>
            <a:ext cx="8785225" cy="5572164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Environment: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en-US" dirty="0" smtClean="0"/>
              <a:t>─ </a:t>
            </a:r>
            <a:r>
              <a:rPr lang="en-US" altLang="zh-TW" dirty="0" smtClean="0"/>
              <a:t>environment component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(1)generation and propagation of events that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 are sensed by the nodes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(2)trigger sensor actions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Radio channel: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en-US" dirty="0" smtClean="0"/>
              <a:t>─ </a:t>
            </a:r>
            <a:r>
              <a:rPr lang="en-US" altLang="zh-TW" dirty="0" smtClean="0"/>
              <a:t>Very detailed </a:t>
            </a:r>
            <a:r>
              <a:rPr lang="en-US" altLang="zh-TW" dirty="0" err="1" smtClean="0"/>
              <a:t>modelsuse</a:t>
            </a:r>
            <a:r>
              <a:rPr lang="en-US" altLang="zh-TW" dirty="0" smtClean="0"/>
              <a:t> a “terrain” component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zh-TW" dirty="0" smtClean="0"/>
              <a:t>Sink nodes:</a:t>
            </a:r>
          </a:p>
          <a:p>
            <a:pPr marL="0" indent="0">
              <a:buNone/>
              <a:defRPr/>
            </a:pPr>
            <a:r>
              <a:rPr lang="en-US" altLang="zh-TW" dirty="0" smtClean="0"/>
              <a:t>    </a:t>
            </a:r>
            <a:r>
              <a:rPr lang="zh-TW" altLang="en-US" dirty="0" smtClean="0"/>
              <a:t>─ </a:t>
            </a:r>
            <a:r>
              <a:rPr lang="en-US" altLang="zh-TW" dirty="0" smtClean="0"/>
              <a:t>receive data from the net</a:t>
            </a:r>
          </a:p>
          <a:p>
            <a:pPr marL="0" indent="0">
              <a:buNone/>
              <a:defRPr/>
            </a:pPr>
            <a:r>
              <a:rPr lang="en-US" altLang="zh-TW" dirty="0" smtClean="0"/>
              <a:t>    </a:t>
            </a:r>
            <a:r>
              <a:rPr lang="zh-TW" altLang="en-US" dirty="0" smtClean="0"/>
              <a:t>─ </a:t>
            </a:r>
            <a:r>
              <a:rPr lang="en-US" altLang="zh-TW" dirty="0" smtClean="0"/>
              <a:t>process data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zh-TW" dirty="0" smtClean="0"/>
              <a:t>Agents:</a:t>
            </a:r>
          </a:p>
          <a:p>
            <a:pPr marL="0" indent="0">
              <a:buNone/>
              <a:defRPr/>
            </a:pPr>
            <a:r>
              <a:rPr lang="en-US" altLang="zh-TW" dirty="0" smtClean="0"/>
              <a:t>    </a:t>
            </a:r>
            <a:r>
              <a:rPr lang="zh-TW" altLang="en-US" dirty="0" smtClean="0"/>
              <a:t>─</a:t>
            </a:r>
            <a:r>
              <a:rPr lang="en-US" altLang="zh-TW" dirty="0" smtClean="0"/>
              <a:t> A generator of events of interest for the nodes.</a:t>
            </a:r>
            <a:endParaRPr lang="zh-TW" altLang="en-US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Node model</a:t>
            </a:r>
            <a:endParaRPr lang="zh-TW" altLang="en-US" dirty="0" smtClean="0"/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14488"/>
            <a:ext cx="7344384" cy="462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Protocol tier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(1) Comprises all the communication protocols.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(2) Three layers coexist at this tier: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</a:t>
            </a:r>
            <a:r>
              <a:rPr lang="zh-TW" altLang="en-US" dirty="0" smtClean="0"/>
              <a:t>─</a:t>
            </a:r>
            <a:r>
              <a:rPr lang="en-US" altLang="zh-TW" dirty="0" smtClean="0"/>
              <a:t>MAC layer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</a:t>
            </a:r>
            <a:r>
              <a:rPr lang="zh-TW" altLang="en-US" dirty="0" smtClean="0"/>
              <a:t>─ </a:t>
            </a:r>
            <a:r>
              <a:rPr lang="en-US" altLang="zh-TW" dirty="0" smtClean="0"/>
              <a:t>routing layer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     ─</a:t>
            </a:r>
            <a:r>
              <a:rPr lang="en-US" altLang="zh-TW" dirty="0" smtClean="0"/>
              <a:t>specific application layer.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(3) Depends on the state of the physical tier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850" y="1071546"/>
            <a:ext cx="8569325" cy="559754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Physical-node tier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</a:t>
            </a:r>
            <a:r>
              <a:rPr lang="en-US" altLang="zh-TW" dirty="0" smtClean="0"/>
              <a:t>(1)common elements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</a:t>
            </a:r>
            <a:r>
              <a:rPr lang="zh-TW" altLang="en-US" dirty="0" smtClean="0"/>
              <a:t>─ </a:t>
            </a:r>
            <a:r>
              <a:rPr lang="en-US" altLang="zh-TW" dirty="0" smtClean="0"/>
              <a:t>Set of physical sensors: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 Describe the behavior of the monitoring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 hardware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     ─</a:t>
            </a:r>
            <a:r>
              <a:rPr lang="en-US" altLang="zh-TW" dirty="0" smtClean="0"/>
              <a:t> Energy module: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 Simulates power consumption in the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 component hardware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     ─</a:t>
            </a:r>
            <a:r>
              <a:rPr lang="en-US" altLang="zh-TW" dirty="0" smtClean="0"/>
              <a:t> Mobility module: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 Controls sensor position.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743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altLang="zh-TW" dirty="0" smtClean="0"/>
              <a:t>Media tier</a:t>
            </a:r>
            <a:endParaRPr lang="en-US" altLang="zh-TW" i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(1) the link of the node with the “real world”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(2) connected with the environment through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      ─</a:t>
            </a:r>
            <a:r>
              <a:rPr lang="en-US" altLang="zh-TW" dirty="0" smtClean="0"/>
              <a:t> radio channel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      ─</a:t>
            </a:r>
            <a:r>
              <a:rPr lang="en-US" altLang="zh-TW" dirty="0" smtClean="0"/>
              <a:t> physical channel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A model for WSN simulation</a:t>
            </a:r>
          </a:p>
          <a:p>
            <a:r>
              <a:rPr lang="en-US" altLang="zh-TW" dirty="0" smtClean="0"/>
              <a:t>Framework selection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WSN simulation software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Conclusions and open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FRAMEWORK SELECTION</a:t>
            </a:r>
            <a:endParaRPr lang="zh-TW" altLang="en-US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388" y="1857364"/>
            <a:ext cx="8785225" cy="445136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Existing WNS frameworks can be categorized In</a:t>
            </a:r>
            <a:r>
              <a:rPr lang="en-US" altLang="zh-TW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 </a:t>
            </a:r>
            <a:r>
              <a:rPr lang="en-US" altLang="zh-TW" dirty="0" smtClean="0"/>
              <a:t>(1) </a:t>
            </a:r>
            <a:r>
              <a:rPr lang="en-US" altLang="zh-TW" dirty="0" smtClean="0"/>
              <a:t>Specific add-ons to general purpose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communication networks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</a:t>
            </a:r>
            <a:r>
              <a:rPr lang="en-US" altLang="zh-TW" dirty="0" smtClean="0"/>
              <a:t>(2) WSN frameworks built from scratch.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The long-way road to simulation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What may we expect from a good WSN simulator?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288" y="692150"/>
            <a:ext cx="8569325" cy="59769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The long-way road to simulation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 smtClean="0"/>
              <a:t>     a </a:t>
            </a:r>
            <a:r>
              <a:rPr lang="en-US" altLang="zh-TW" dirty="0"/>
              <a:t>simulation </a:t>
            </a:r>
            <a:r>
              <a:rPr lang="en-US" altLang="zh-TW" dirty="0" smtClean="0"/>
              <a:t>framework: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 smtClean="0"/>
              <a:t>     (a)</a:t>
            </a:r>
            <a:r>
              <a:rPr lang="en-US" altLang="zh-TW" dirty="0" err="1" smtClean="0"/>
              <a:t>smulation</a:t>
            </a:r>
            <a:r>
              <a:rPr lang="en-US" altLang="zh-TW" dirty="0" smtClean="0"/>
              <a:t> library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      ─</a:t>
            </a:r>
            <a:r>
              <a:rPr lang="en-US" altLang="zh-TW" dirty="0" smtClean="0"/>
              <a:t> set of software libraries in a high level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         programming language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 (b)utility library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       </a:t>
            </a:r>
            <a:r>
              <a:rPr lang="zh-TW" altLang="en-US" dirty="0" smtClean="0"/>
              <a:t>─</a:t>
            </a:r>
            <a:r>
              <a:rPr lang="en-US" altLang="zh-TW" dirty="0" smtClean="0"/>
              <a:t>graphical representation</a:t>
            </a:r>
            <a:r>
              <a:rPr lang="en-US" altLang="zh-TW" dirty="0"/>
              <a:t> </a:t>
            </a:r>
            <a:r>
              <a:rPr lang="en-US" altLang="zh-TW" dirty="0" smtClean="0"/>
              <a:t>support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/>
              <a:t> </a:t>
            </a:r>
            <a:r>
              <a:rPr lang="zh-TW" altLang="en-US" dirty="0" smtClean="0"/>
              <a:t>         ─</a:t>
            </a:r>
            <a:r>
              <a:rPr lang="en-US" altLang="zh-TW" dirty="0" smtClean="0"/>
              <a:t>statistical data gathering and analysis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 (c)some scripting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      ─</a:t>
            </a:r>
            <a:r>
              <a:rPr lang="en-US" altLang="zh-TW" dirty="0" err="1"/>
              <a:t>Tcl</a:t>
            </a:r>
            <a:endParaRPr lang="en-US" altLang="zh-TW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      ─</a:t>
            </a:r>
            <a:r>
              <a:rPr lang="en-US" altLang="zh-TW" dirty="0"/>
              <a:t>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850" y="1125538"/>
            <a:ext cx="8640763" cy="452596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b="1" dirty="0" smtClean="0"/>
              <a:t>What may we expect from a good WSN simulator?</a:t>
            </a:r>
            <a:endParaRPr lang="zh-TW" altLang="en-US" b="1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─</a:t>
            </a:r>
            <a:r>
              <a:rPr lang="en-US" altLang="zh-TW" dirty="0" smtClean="0"/>
              <a:t> Reusability and availability.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─</a:t>
            </a:r>
            <a:r>
              <a:rPr lang="en-US" altLang="zh-TW" dirty="0" smtClean="0"/>
              <a:t> Performance and scalability.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─</a:t>
            </a:r>
            <a:r>
              <a:rPr lang="en-US" altLang="zh-TW" dirty="0" smtClean="0"/>
              <a:t> Support for rich-semantics scripting languages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to define experiments and process results.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─</a:t>
            </a:r>
            <a:r>
              <a:rPr lang="en-US" altLang="zh-TW" dirty="0" smtClean="0"/>
              <a:t> Graphical, debug and trace support.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388" y="765175"/>
            <a:ext cx="8856662" cy="54324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b="1" dirty="0" smtClean="0"/>
              <a:t>Reusability and availability: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(1) implementation of common models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      ─</a:t>
            </a:r>
            <a:r>
              <a:rPr lang="en-US" altLang="zh-TW" dirty="0" smtClean="0"/>
              <a:t> Early and widely adopted frameworks are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  added to next releases.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(2) </a:t>
            </a:r>
            <a:r>
              <a:rPr lang="en-US" altLang="zh-TW" i="1" dirty="0" smtClean="0"/>
              <a:t>modify </a:t>
            </a:r>
            <a:r>
              <a:rPr lang="en-US" altLang="zh-TW" dirty="0" smtClean="0"/>
              <a:t>or </a:t>
            </a:r>
            <a:r>
              <a:rPr lang="en-US" altLang="zh-TW" i="1" dirty="0" smtClean="0"/>
              <a:t>integrate </a:t>
            </a:r>
            <a:r>
              <a:rPr lang="en-US" altLang="zh-TW" dirty="0" smtClean="0"/>
              <a:t>a new model with the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existing ones?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</a:t>
            </a:r>
            <a:r>
              <a:rPr lang="zh-TW" altLang="en-US" dirty="0" smtClean="0"/>
              <a:t>─</a:t>
            </a:r>
            <a:r>
              <a:rPr lang="en-US" altLang="zh-TW" dirty="0" smtClean="0"/>
              <a:t> A careful structure with clean interfaces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  and high modularity allows the user to easily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  add or change functionality.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/>
              <a:t>A model for WSN simulation</a:t>
            </a:r>
          </a:p>
          <a:p>
            <a:r>
              <a:rPr lang="en-US" altLang="zh-TW" dirty="0" smtClean="0"/>
              <a:t>Framework selection</a:t>
            </a:r>
          </a:p>
          <a:p>
            <a:r>
              <a:rPr lang="en-US" altLang="zh-TW" dirty="0" smtClean="0"/>
              <a:t>WSN simulation software</a:t>
            </a:r>
          </a:p>
          <a:p>
            <a:r>
              <a:rPr lang="en-US" altLang="zh-TW" dirty="0" smtClean="0"/>
              <a:t>Conclusions and open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內容版面配置區 2"/>
          <p:cNvSpPr>
            <a:spLocks noGrp="1"/>
          </p:cNvSpPr>
          <p:nvPr>
            <p:ph idx="1"/>
          </p:nvPr>
        </p:nvSpPr>
        <p:spPr>
          <a:xfrm>
            <a:off x="107950" y="981075"/>
            <a:ext cx="9144000" cy="49291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zh-TW" smtClean="0"/>
              <a:t>    (3) typical requirements for WSN simulators:</a:t>
            </a:r>
          </a:p>
          <a:p>
            <a:pPr marL="0" indent="0" eaLnBrk="1" hangingPunct="1">
              <a:buFont typeface="Arial" charset="0"/>
              <a:buNone/>
            </a:pPr>
            <a:r>
              <a:rPr lang="zh-TW" altLang="en-US" smtClean="0"/>
              <a:t>          ─</a:t>
            </a:r>
            <a:r>
              <a:rPr lang="en-US" altLang="zh-TW" i="1" smtClean="0"/>
              <a:t> Ad-hoc </a:t>
            </a:r>
            <a:r>
              <a:rPr lang="en-US" altLang="zh-TW" smtClean="0"/>
              <a:t>routing support plus wireless MAC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zh-TW" smtClean="0"/>
              <a:t>             protocols</a:t>
            </a:r>
          </a:p>
          <a:p>
            <a:pPr marL="0" indent="0" eaLnBrk="1" hangingPunct="1">
              <a:buFont typeface="Arial" charset="0"/>
              <a:buNone/>
            </a:pPr>
            <a:r>
              <a:rPr lang="zh-TW" altLang="en-US" smtClean="0"/>
              <a:t>          ─</a:t>
            </a:r>
            <a:r>
              <a:rPr lang="en-US" altLang="zh-TW" smtClean="0"/>
              <a:t> propagation and mobility models to synthesize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zh-TW" smtClean="0"/>
              <a:t>             the physical node distribution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zh-TW" smtClean="0"/>
              <a:t>    (4) All the specific frameworks are able to execute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altLang="zh-TW" i="1" smtClean="0"/>
              <a:t>          native </a:t>
            </a:r>
            <a:r>
              <a:rPr lang="en-US" altLang="zh-TW" smtClean="0"/>
              <a:t>sensor code.</a:t>
            </a:r>
          </a:p>
          <a:p>
            <a:pPr marL="0" indent="0" eaLnBrk="1" hangingPunct="1">
              <a:buFont typeface="Arial" charset="0"/>
              <a:buNone/>
            </a:pPr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0825" y="1125538"/>
            <a:ext cx="8642350" cy="56165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b="1" dirty="0" smtClean="0"/>
              <a:t>Performance and scalability: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</a:t>
            </a:r>
            <a:r>
              <a:rPr lang="en-US" altLang="zh-TW" dirty="0" smtClean="0"/>
              <a:t>(1) bounded to the programming language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effectiveness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</a:t>
            </a:r>
            <a:r>
              <a:rPr lang="en-US" altLang="zh-TW" dirty="0" smtClean="0"/>
              <a:t>(2) constrained to the memory, processor and 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logs storage size requirements.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 smtClean="0"/>
              <a:t>   (3) type of simulation limit: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      ─</a:t>
            </a:r>
            <a:r>
              <a:rPr lang="en-US" altLang="zh-TW" dirty="0" smtClean="0"/>
              <a:t> operate real time cannot be arbitrarily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 smtClean="0"/>
              <a:t>             long.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內容版面配置區 2"/>
          <p:cNvSpPr>
            <a:spLocks noGrp="1"/>
          </p:cNvSpPr>
          <p:nvPr>
            <p:ph idx="1"/>
          </p:nvPr>
        </p:nvSpPr>
        <p:spPr>
          <a:xfrm>
            <a:off x="250825" y="981075"/>
            <a:ext cx="8569325" cy="52451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b="1" dirty="0"/>
              <a:t>Support for rich-semantics scripting languages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b="1" dirty="0" smtClean="0"/>
              <a:t>    to </a:t>
            </a:r>
            <a:r>
              <a:rPr lang="en-US" altLang="zh-TW" b="1" dirty="0"/>
              <a:t>define experiments and process results</a:t>
            </a:r>
            <a:r>
              <a:rPr lang="en-US" altLang="zh-TW" b="1" dirty="0" smtClean="0"/>
              <a:t>.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(1)</a:t>
            </a:r>
            <a:r>
              <a:rPr lang="en-US" altLang="zh-TW" i="1" dirty="0"/>
              <a:t> </a:t>
            </a:r>
            <a:r>
              <a:rPr lang="en-US" altLang="zh-TW" dirty="0"/>
              <a:t>input scripting </a:t>
            </a:r>
            <a:r>
              <a:rPr lang="en-US" altLang="zh-TW" dirty="0" smtClean="0"/>
              <a:t>languages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      ─</a:t>
            </a:r>
            <a:r>
              <a:rPr lang="en-US" altLang="zh-TW" dirty="0" smtClean="0"/>
              <a:t> high level </a:t>
            </a:r>
            <a:r>
              <a:rPr lang="en-US" altLang="zh-TW" dirty="0"/>
              <a:t>semantics.</a:t>
            </a:r>
            <a:endParaRPr lang="en-US" altLang="zh-TW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(2)</a:t>
            </a:r>
            <a:r>
              <a:rPr lang="en-US" altLang="zh-TW" i="1" dirty="0"/>
              <a:t> </a:t>
            </a:r>
            <a:r>
              <a:rPr lang="en-US" altLang="zh-TW" dirty="0"/>
              <a:t>output scripting </a:t>
            </a:r>
            <a:r>
              <a:rPr lang="en-US" altLang="zh-TW" dirty="0" smtClean="0"/>
              <a:t>language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      ─</a:t>
            </a:r>
            <a:r>
              <a:rPr lang="en-US" altLang="zh-TW" dirty="0" smtClean="0"/>
              <a:t> </a:t>
            </a:r>
            <a:r>
              <a:rPr lang="en-US" altLang="zh-TW" dirty="0"/>
              <a:t>obtain the results from the experiments </a:t>
            </a:r>
            <a:endParaRPr lang="en-US" altLang="zh-TW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          quickly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內容版面配置區 2"/>
          <p:cNvSpPr>
            <a:spLocks noGrp="1"/>
          </p:cNvSpPr>
          <p:nvPr>
            <p:ph idx="1"/>
          </p:nvPr>
        </p:nvSpPr>
        <p:spPr>
          <a:xfrm>
            <a:off x="539750" y="692150"/>
            <a:ext cx="8229600" cy="53181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TW" b="1" dirty="0"/>
              <a:t>Graphical, debug and trace support</a:t>
            </a:r>
            <a:r>
              <a:rPr lang="en-US" altLang="zh-TW" b="1" dirty="0" smtClean="0"/>
              <a:t>.</a:t>
            </a:r>
          </a:p>
          <a:p>
            <a:pPr marL="0" indent="0">
              <a:buNone/>
              <a:defRPr/>
            </a:pPr>
            <a:r>
              <a:rPr lang="en-US" altLang="zh-TW" dirty="0" smtClean="0"/>
              <a:t>(1) As a debugging aid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 ─</a:t>
            </a:r>
            <a:r>
              <a:rPr lang="en-US" altLang="zh-TW" dirty="0" smtClean="0"/>
              <a:t> quickly detect a bad behavior is to “watch”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 smtClean="0"/>
              <a:t>         and </a:t>
            </a:r>
            <a:r>
              <a:rPr lang="en-US" altLang="zh-TW" dirty="0"/>
              <a:t>follow </a:t>
            </a:r>
            <a:r>
              <a:rPr lang="en-US" altLang="zh-TW" dirty="0" smtClean="0"/>
              <a:t>the execution </a:t>
            </a:r>
            <a:r>
              <a:rPr lang="en-US" altLang="zh-TW" dirty="0"/>
              <a:t>of a simulation.</a:t>
            </a:r>
            <a:endParaRPr lang="en-US" altLang="zh-TW" dirty="0" smtClean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 smtClean="0"/>
              <a:t>(2)</a:t>
            </a:r>
            <a:r>
              <a:rPr lang="en-US" altLang="zh-TW" dirty="0"/>
              <a:t> As a visual modeling and </a:t>
            </a:r>
            <a:r>
              <a:rPr lang="en-US" altLang="zh-TW" dirty="0" smtClean="0"/>
              <a:t>composition tool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  ─</a:t>
            </a:r>
            <a:r>
              <a:rPr lang="en-US" altLang="zh-TW" dirty="0" smtClean="0"/>
              <a:t> </a:t>
            </a:r>
            <a:r>
              <a:rPr lang="en-US" altLang="zh-TW" dirty="0"/>
              <a:t>facilitates and speeds the </a:t>
            </a:r>
            <a:r>
              <a:rPr lang="en-US" altLang="zh-TW" dirty="0" smtClean="0"/>
              <a:t>design of </a:t>
            </a:r>
            <a:r>
              <a:rPr lang="en-US" altLang="zh-TW" dirty="0"/>
              <a:t>small </a:t>
            </a:r>
            <a:r>
              <a:rPr lang="en-US" altLang="zh-TW" dirty="0" smtClean="0"/>
              <a:t>   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     experiments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en-US" altLang="zh-TW" dirty="0" smtClean="0"/>
              <a:t>(3)</a:t>
            </a:r>
            <a:r>
              <a:rPr lang="en-US" altLang="zh-TW" dirty="0"/>
              <a:t> as result plotters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A model for WSN simulation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Framework selection</a:t>
            </a:r>
          </a:p>
          <a:p>
            <a:r>
              <a:rPr lang="en-US" altLang="zh-TW" dirty="0" smtClean="0"/>
              <a:t>WSN simulation software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Conclusions and open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WSN</a:t>
            </a:r>
            <a:r>
              <a:rPr lang="zh-TW" altLang="en-US" dirty="0" smtClean="0"/>
              <a:t> </a:t>
            </a:r>
            <a:r>
              <a:rPr lang="en-US" altLang="zh-TW" dirty="0" smtClean="0"/>
              <a:t>simulation software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r>
              <a:rPr lang="en-US" altLang="zh-TW" dirty="0" smtClean="0"/>
              <a:t>In this section, we focus on free, open-source, simulation tools.</a:t>
            </a:r>
          </a:p>
          <a:p>
            <a:r>
              <a:rPr lang="en-US" altLang="zh-TW" dirty="0" smtClean="0"/>
              <a:t>Two kinds of simulation software :</a:t>
            </a:r>
          </a:p>
          <a:p>
            <a:pPr lvl="1"/>
            <a:r>
              <a:rPr lang="en-US" altLang="zh-TW" dirty="0" smtClean="0"/>
              <a:t>General simulation packages</a:t>
            </a:r>
          </a:p>
          <a:p>
            <a:pPr lvl="1"/>
            <a:r>
              <a:rPr lang="en-US" altLang="zh-TW" dirty="0" smtClean="0"/>
              <a:t>Specific WSN frameworks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General simulation packages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r>
              <a:rPr lang="en-US" altLang="zh-TW" dirty="0" smtClean="0"/>
              <a:t>In this section, we focus on free, open-source, simulation tools.</a:t>
            </a:r>
          </a:p>
          <a:p>
            <a:r>
              <a:rPr lang="en-US" altLang="zh-TW" dirty="0" smtClean="0"/>
              <a:t>Two kinds of simulation software :</a:t>
            </a:r>
          </a:p>
          <a:p>
            <a:pPr lvl="1"/>
            <a:r>
              <a:rPr lang="en-US" altLang="zh-TW" dirty="0" smtClean="0"/>
              <a:t>General simulation packages</a:t>
            </a:r>
          </a:p>
          <a:p>
            <a:pPr lvl="1"/>
            <a:r>
              <a:rPr lang="en-US" altLang="zh-TW" dirty="0" smtClean="0"/>
              <a:t>Specific WSN frameworks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General simulation packages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r>
              <a:rPr lang="en-US" altLang="zh-TW" dirty="0" smtClean="0"/>
              <a:t>NS-2</a:t>
            </a:r>
          </a:p>
          <a:p>
            <a:pPr lvl="1"/>
            <a:r>
              <a:rPr lang="en-US" altLang="zh-TW" dirty="0" smtClean="0"/>
              <a:t>A discrete event simulator</a:t>
            </a:r>
          </a:p>
          <a:p>
            <a:pPr lvl="1"/>
            <a:r>
              <a:rPr lang="en-US" altLang="zh-TW" dirty="0" smtClean="0"/>
              <a:t>Developed in C++</a:t>
            </a:r>
          </a:p>
          <a:p>
            <a:pPr lvl="1"/>
            <a:r>
              <a:rPr lang="en-US" altLang="zh-TW" dirty="0" smtClean="0"/>
              <a:t>Advantages :</a:t>
            </a:r>
          </a:p>
          <a:p>
            <a:pPr lvl="2"/>
            <a:r>
              <a:rPr lang="en-US" altLang="zh-TW" dirty="0" smtClean="0"/>
              <a:t>Most complete protocol models</a:t>
            </a:r>
          </a:p>
          <a:p>
            <a:pPr lvl="2"/>
            <a:r>
              <a:rPr lang="en-US" altLang="zh-TW" dirty="0" smtClean="0"/>
              <a:t>Network up to 1000 nodes</a:t>
            </a:r>
          </a:p>
          <a:p>
            <a:pPr lvl="1"/>
            <a:r>
              <a:rPr lang="en-US" altLang="zh-TW" dirty="0" smtClean="0"/>
              <a:t>Disadvantage : </a:t>
            </a:r>
          </a:p>
          <a:p>
            <a:pPr lvl="2"/>
            <a:r>
              <a:rPr lang="en-US" altLang="zh-TW" dirty="0" smtClean="0"/>
              <a:t>Poor graphical support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4286256"/>
            <a:ext cx="2847971" cy="1919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General simulation packages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r>
              <a:rPr lang="en-US" altLang="zh-TW" dirty="0" smtClean="0"/>
              <a:t>OMNET++</a:t>
            </a:r>
          </a:p>
          <a:p>
            <a:pPr lvl="1"/>
            <a:r>
              <a:rPr lang="en-US" altLang="zh-TW" dirty="0" smtClean="0"/>
              <a:t>A discrete event simulator</a:t>
            </a:r>
          </a:p>
          <a:p>
            <a:pPr lvl="1"/>
            <a:r>
              <a:rPr lang="en-US" altLang="zh-TW" dirty="0" smtClean="0"/>
              <a:t>Developed in C++</a:t>
            </a:r>
          </a:p>
          <a:p>
            <a:pPr lvl="1"/>
            <a:r>
              <a:rPr lang="en-US" altLang="zh-TW" dirty="0" smtClean="0"/>
              <a:t>Advantages : </a:t>
            </a:r>
          </a:p>
          <a:p>
            <a:pPr lvl="2"/>
            <a:r>
              <a:rPr lang="en-US" altLang="zh-TW" dirty="0" smtClean="0"/>
              <a:t>It’s simple due to its clean design</a:t>
            </a:r>
          </a:p>
          <a:p>
            <a:pPr lvl="2"/>
            <a:r>
              <a:rPr lang="en-US" altLang="zh-TW" dirty="0" smtClean="0"/>
              <a:t>Powerful GUI library</a:t>
            </a:r>
          </a:p>
          <a:p>
            <a:pPr lvl="1"/>
            <a:r>
              <a:rPr lang="en-US" altLang="zh-TW" dirty="0" smtClean="0"/>
              <a:t>Disadvantage : </a:t>
            </a:r>
          </a:p>
          <a:p>
            <a:pPr lvl="2"/>
            <a:r>
              <a:rPr lang="en-US" altLang="zh-TW" dirty="0" smtClean="0"/>
              <a:t>Lack of available protocols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General simulation packages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r>
              <a:rPr lang="en-US" altLang="zh-TW" dirty="0" smtClean="0"/>
              <a:t>J-</a:t>
            </a:r>
            <a:r>
              <a:rPr lang="en-US" altLang="zh-TW" dirty="0" err="1" smtClean="0"/>
              <a:t>Sim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Component-based  simulator</a:t>
            </a:r>
          </a:p>
          <a:p>
            <a:pPr lvl="1"/>
            <a:r>
              <a:rPr lang="en-US" altLang="zh-TW" dirty="0" smtClean="0"/>
              <a:t>Developed in Java</a:t>
            </a:r>
          </a:p>
          <a:p>
            <a:pPr lvl="1"/>
            <a:r>
              <a:rPr lang="en-US" altLang="zh-TW" dirty="0" smtClean="0"/>
              <a:t>Advantages :</a:t>
            </a:r>
          </a:p>
          <a:p>
            <a:pPr lvl="2"/>
            <a:r>
              <a:rPr lang="en-US" altLang="zh-TW" dirty="0" smtClean="0"/>
              <a:t>Considerable protocols</a:t>
            </a:r>
          </a:p>
          <a:p>
            <a:pPr lvl="2"/>
            <a:r>
              <a:rPr lang="en-US" altLang="zh-TW" dirty="0" smtClean="0"/>
              <a:t>Reusable and interchangeable model</a:t>
            </a:r>
          </a:p>
          <a:p>
            <a:pPr lvl="2"/>
            <a:r>
              <a:rPr lang="en-US" altLang="zh-TW" dirty="0" smtClean="0"/>
              <a:t>Provide GUI library</a:t>
            </a:r>
          </a:p>
          <a:p>
            <a:pPr lvl="1"/>
            <a:r>
              <a:rPr lang="en-US" altLang="zh-TW" dirty="0" smtClean="0"/>
              <a:t>Disadvantage : </a:t>
            </a:r>
          </a:p>
          <a:p>
            <a:pPr lvl="2"/>
            <a:r>
              <a:rPr lang="en-US" altLang="zh-TW" dirty="0" smtClean="0"/>
              <a:t>A 41 % worse execute time than NS-2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A model for WSN simulation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Framework selection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WSN simulation software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Conclusions and open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General simulation packages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r>
              <a:rPr lang="en-US" altLang="zh-TW" dirty="0" smtClean="0"/>
              <a:t>NCTUns2.0</a:t>
            </a:r>
          </a:p>
          <a:p>
            <a:pPr lvl="1"/>
            <a:r>
              <a:rPr lang="en-US" altLang="zh-TW" dirty="0" smtClean="0"/>
              <a:t>A discrete event simulator</a:t>
            </a:r>
          </a:p>
          <a:p>
            <a:pPr lvl="1"/>
            <a:r>
              <a:rPr lang="en-US" altLang="zh-TW" dirty="0" smtClean="0"/>
              <a:t>Developed in Unix machine</a:t>
            </a:r>
          </a:p>
          <a:p>
            <a:pPr lvl="1"/>
            <a:r>
              <a:rPr lang="en-US" altLang="zh-TW" dirty="0" smtClean="0"/>
              <a:t>Advantages :</a:t>
            </a:r>
          </a:p>
          <a:p>
            <a:pPr lvl="2"/>
            <a:r>
              <a:rPr lang="en-US" altLang="zh-TW" dirty="0" smtClean="0"/>
              <a:t>Can be fed with real program data sources</a:t>
            </a:r>
          </a:p>
          <a:p>
            <a:pPr lvl="2"/>
            <a:r>
              <a:rPr lang="en-US" altLang="zh-TW" dirty="0" smtClean="0"/>
              <a:t>High number of protocols</a:t>
            </a:r>
          </a:p>
          <a:p>
            <a:pPr lvl="2"/>
            <a:r>
              <a:rPr lang="en-US" altLang="zh-TW" dirty="0" smtClean="0"/>
              <a:t>Worthy graphical edition capabilities</a:t>
            </a:r>
          </a:p>
          <a:p>
            <a:pPr lvl="1"/>
            <a:r>
              <a:rPr lang="en-US" altLang="zh-TW" dirty="0" smtClean="0"/>
              <a:t>Disadvantage : </a:t>
            </a:r>
          </a:p>
          <a:p>
            <a:pPr lvl="2"/>
            <a:r>
              <a:rPr lang="en-US" altLang="zh-TW" dirty="0" smtClean="0"/>
              <a:t>No specific designs for WSN</a:t>
            </a:r>
          </a:p>
          <a:p>
            <a:pPr lvl="2"/>
            <a:r>
              <a:rPr lang="en-US" altLang="zh-TW" dirty="0" smtClean="0"/>
              <a:t>Hard to be available in Linux machine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General simulation packages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r>
              <a:rPr lang="en-US" altLang="zh-TW" dirty="0" err="1" smtClean="0"/>
              <a:t>JiST</a:t>
            </a:r>
            <a:r>
              <a:rPr lang="en-US" altLang="zh-TW" dirty="0" smtClean="0"/>
              <a:t> / SWANS</a:t>
            </a:r>
          </a:p>
          <a:p>
            <a:pPr lvl="1"/>
            <a:r>
              <a:rPr lang="en-US" altLang="zh-TW" dirty="0" smtClean="0"/>
              <a:t>A discrete event simulator</a:t>
            </a:r>
          </a:p>
          <a:p>
            <a:pPr lvl="1"/>
            <a:r>
              <a:rPr lang="en-US" altLang="zh-TW" dirty="0" smtClean="0"/>
              <a:t>Developed in Java byte-code</a:t>
            </a:r>
          </a:p>
          <a:p>
            <a:pPr lvl="1"/>
            <a:r>
              <a:rPr lang="en-US" altLang="zh-TW" dirty="0" smtClean="0"/>
              <a:t>Advantages :</a:t>
            </a:r>
          </a:p>
          <a:p>
            <a:pPr lvl="2"/>
            <a:r>
              <a:rPr lang="en-US" altLang="zh-TW" dirty="0" smtClean="0"/>
              <a:t>Claim to scale to network of 10</a:t>
            </a:r>
            <a:r>
              <a:rPr lang="en-US" altLang="zh-TW" baseline="30000" dirty="0" smtClean="0"/>
              <a:t>6</a:t>
            </a:r>
            <a:r>
              <a:rPr lang="en-US" altLang="zh-TW" dirty="0" smtClean="0"/>
              <a:t> nodes</a:t>
            </a:r>
          </a:p>
          <a:p>
            <a:pPr lvl="2"/>
            <a:r>
              <a:rPr lang="en-US" altLang="zh-TW" dirty="0" smtClean="0"/>
              <a:t>Better event throughput and memory consumption</a:t>
            </a:r>
          </a:p>
          <a:p>
            <a:pPr lvl="1"/>
            <a:r>
              <a:rPr lang="en-US" altLang="zh-TW" dirty="0" smtClean="0"/>
              <a:t>Disadvantage : </a:t>
            </a:r>
          </a:p>
          <a:p>
            <a:pPr lvl="2"/>
            <a:r>
              <a:rPr lang="en-US" altLang="zh-TW" dirty="0" smtClean="0"/>
              <a:t>Lack of enough protocol models</a:t>
            </a:r>
          </a:p>
          <a:p>
            <a:pPr lvl="2"/>
            <a:r>
              <a:rPr lang="en-US" altLang="zh-TW" dirty="0" smtClean="0"/>
              <a:t>Only provide ad-hoc network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General simulation packages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788610"/>
          </a:xfrm>
        </p:spPr>
        <p:txBody>
          <a:bodyPr/>
          <a:lstStyle/>
          <a:p>
            <a:r>
              <a:rPr lang="en-US" altLang="zh-TW" dirty="0" err="1" smtClean="0"/>
              <a:t>GloMoSim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 simulation environment</a:t>
            </a:r>
          </a:p>
          <a:p>
            <a:pPr lvl="1"/>
            <a:r>
              <a:rPr lang="en-US" altLang="zh-TW" dirty="0" smtClean="0"/>
              <a:t>Built with Parsec :</a:t>
            </a:r>
          </a:p>
          <a:p>
            <a:pPr lvl="2"/>
            <a:r>
              <a:rPr lang="en-US" altLang="zh-TW" dirty="0" smtClean="0"/>
              <a:t>A language derived from C</a:t>
            </a:r>
          </a:p>
          <a:p>
            <a:pPr lvl="1"/>
            <a:r>
              <a:rPr lang="en-US" altLang="zh-TW" dirty="0" smtClean="0"/>
              <a:t>Scale to 10,000 nodes</a:t>
            </a:r>
          </a:p>
          <a:p>
            <a:r>
              <a:rPr lang="en-US" altLang="zh-TW" dirty="0" err="1" smtClean="0"/>
              <a:t>SSFNet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Set of Java network models</a:t>
            </a:r>
          </a:p>
          <a:p>
            <a:pPr lvl="1"/>
            <a:r>
              <a:rPr lang="en-US" altLang="zh-TW" dirty="0" smtClean="0"/>
              <a:t>Built over the SSF</a:t>
            </a:r>
          </a:p>
          <a:p>
            <a:pPr lvl="2"/>
            <a:r>
              <a:rPr lang="en-US" altLang="zh-TW" dirty="0" smtClean="0"/>
              <a:t>A specification of a common API for simulation</a:t>
            </a:r>
          </a:p>
          <a:p>
            <a:pPr lvl="1"/>
            <a:r>
              <a:rPr lang="en-US" altLang="zh-TW" dirty="0" smtClean="0"/>
              <a:t>Simulation of very large scale networks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General simulation packages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r>
              <a:rPr lang="en-US" altLang="zh-TW" dirty="0" smtClean="0"/>
              <a:t>Ptolemy II</a:t>
            </a:r>
          </a:p>
          <a:p>
            <a:pPr lvl="1"/>
            <a:r>
              <a:rPr lang="en-US" altLang="zh-TW" dirty="0" smtClean="0"/>
              <a:t>A Java packages that support different models</a:t>
            </a:r>
          </a:p>
          <a:p>
            <a:pPr lvl="1"/>
            <a:r>
              <a:rPr lang="en-US" altLang="zh-TW" dirty="0" smtClean="0"/>
              <a:t>Has simple and intuitive graphical composition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Specific WSN framework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r>
              <a:rPr lang="en-US" altLang="zh-TW" dirty="0" smtClean="0"/>
              <a:t>TOSSIM</a:t>
            </a:r>
          </a:p>
          <a:p>
            <a:pPr lvl="1"/>
            <a:r>
              <a:rPr lang="en-US" altLang="zh-TW" dirty="0" smtClean="0"/>
              <a:t>A discrete event simulator</a:t>
            </a:r>
          </a:p>
          <a:p>
            <a:pPr lvl="1"/>
            <a:r>
              <a:rPr lang="en-US" altLang="zh-TW" dirty="0" smtClean="0"/>
              <a:t>Emulator of </a:t>
            </a:r>
            <a:r>
              <a:rPr lang="en-US" altLang="zh-TW" dirty="0" err="1" smtClean="0"/>
              <a:t>TinyOS</a:t>
            </a:r>
            <a:r>
              <a:rPr lang="zh-TW" altLang="en-US" dirty="0" smtClean="0"/>
              <a:t> </a:t>
            </a:r>
            <a:r>
              <a:rPr lang="en-US" altLang="zh-TW" dirty="0" smtClean="0"/>
              <a:t>with </a:t>
            </a:r>
            <a:r>
              <a:rPr lang="en-US" altLang="zh-TW" dirty="0" err="1" smtClean="0"/>
              <a:t>nesC</a:t>
            </a:r>
            <a:r>
              <a:rPr lang="en-US" altLang="zh-TW" dirty="0" smtClean="0"/>
              <a:t> code</a:t>
            </a:r>
          </a:p>
          <a:p>
            <a:pPr lvl="1"/>
            <a:r>
              <a:rPr lang="en-US" altLang="zh-TW" dirty="0" smtClean="0"/>
              <a:t>Handle around a thousand of motes</a:t>
            </a:r>
          </a:p>
          <a:p>
            <a:pPr lvl="1"/>
            <a:r>
              <a:rPr lang="en-US" altLang="zh-TW" dirty="0" smtClean="0"/>
              <a:t>Goal :</a:t>
            </a:r>
          </a:p>
          <a:p>
            <a:pPr lvl="2"/>
            <a:r>
              <a:rPr lang="en-US" altLang="zh-TW" dirty="0" smtClean="0"/>
              <a:t>Study the behavior of </a:t>
            </a:r>
            <a:r>
              <a:rPr lang="en-US" altLang="zh-TW" dirty="0" err="1" smtClean="0"/>
              <a:t>TinyOS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Limitations : </a:t>
            </a:r>
          </a:p>
          <a:p>
            <a:pPr lvl="2"/>
            <a:r>
              <a:rPr lang="en-US" altLang="zh-TW" dirty="0" smtClean="0"/>
              <a:t>Not capture energy consumption</a:t>
            </a:r>
          </a:p>
          <a:p>
            <a:pPr lvl="2"/>
            <a:r>
              <a:rPr lang="en-US" altLang="zh-TW" dirty="0" smtClean="0"/>
              <a:t>Every node run the same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Specific WSN framework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lnSpcReduction="10000"/>
          </a:bodyPr>
          <a:lstStyle/>
          <a:p>
            <a:r>
              <a:rPr lang="en-US" altLang="zh-TW" dirty="0" err="1" smtClean="0"/>
              <a:t>EmStar</a:t>
            </a:r>
            <a:r>
              <a:rPr lang="en-US" altLang="zh-TW" dirty="0" smtClean="0"/>
              <a:t> / </a:t>
            </a:r>
            <a:r>
              <a:rPr lang="en-US" altLang="zh-TW" dirty="0" err="1" smtClean="0"/>
              <a:t>EmSim</a:t>
            </a:r>
            <a:r>
              <a:rPr lang="en-US" altLang="zh-TW" dirty="0" smtClean="0"/>
              <a:t> / </a:t>
            </a:r>
            <a:r>
              <a:rPr lang="en-US" altLang="zh-TW" dirty="0" err="1" smtClean="0"/>
              <a:t>EmTOS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Platform : </a:t>
            </a:r>
            <a:r>
              <a:rPr lang="en-US" altLang="zh-TW" dirty="0" err="1" smtClean="0"/>
              <a:t>microservers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Ad-hoc systems with better hardware</a:t>
            </a:r>
          </a:p>
          <a:p>
            <a:pPr lvl="1"/>
            <a:r>
              <a:rPr lang="en-US" altLang="zh-TW" dirty="0" err="1" smtClean="0"/>
              <a:t>EmTOS</a:t>
            </a:r>
            <a:r>
              <a:rPr lang="en-US" altLang="zh-TW" dirty="0" smtClean="0"/>
              <a:t> :</a:t>
            </a:r>
          </a:p>
          <a:p>
            <a:pPr lvl="2"/>
            <a:r>
              <a:rPr lang="en-US" altLang="zh-TW" dirty="0" smtClean="0"/>
              <a:t>An extension of </a:t>
            </a:r>
            <a:r>
              <a:rPr lang="en-US" altLang="zh-TW" dirty="0" err="1" smtClean="0"/>
              <a:t>EmStar</a:t>
            </a:r>
            <a:r>
              <a:rPr lang="en-US" altLang="zh-TW" dirty="0" smtClean="0"/>
              <a:t> the enable </a:t>
            </a:r>
            <a:r>
              <a:rPr lang="en-US" altLang="zh-TW" dirty="0" err="1" smtClean="0"/>
              <a:t>nesC</a:t>
            </a:r>
            <a:r>
              <a:rPr lang="en-US" altLang="zh-TW" dirty="0" smtClean="0"/>
              <a:t> / </a:t>
            </a:r>
            <a:r>
              <a:rPr lang="en-US" altLang="zh-TW" dirty="0" err="1" smtClean="0"/>
              <a:t>TinyOS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Claim to handle over 500 nodes</a:t>
            </a:r>
          </a:p>
          <a:p>
            <a:r>
              <a:rPr lang="en-US" altLang="zh-TW" dirty="0" smtClean="0"/>
              <a:t>ATEMU</a:t>
            </a:r>
          </a:p>
          <a:p>
            <a:pPr lvl="1"/>
            <a:r>
              <a:rPr lang="en-US" altLang="zh-TW" dirty="0" smtClean="0"/>
              <a:t>An emulator of the AVR processor</a:t>
            </a:r>
          </a:p>
          <a:p>
            <a:pPr lvl="2"/>
            <a:r>
              <a:rPr lang="en-US" altLang="zh-TW" dirty="0" smtClean="0"/>
              <a:t>Use in MICA platform</a:t>
            </a:r>
          </a:p>
          <a:p>
            <a:pPr lvl="1"/>
            <a:r>
              <a:rPr lang="en-US" altLang="zh-TW" dirty="0" smtClean="0"/>
              <a:t>Advantages :</a:t>
            </a:r>
          </a:p>
          <a:p>
            <a:pPr lvl="2"/>
            <a:r>
              <a:rPr lang="en-US" altLang="zh-TW" dirty="0" smtClean="0"/>
              <a:t>Capability of testing OS and application</a:t>
            </a:r>
          </a:p>
          <a:p>
            <a:pPr lvl="2"/>
            <a:r>
              <a:rPr lang="en-US" altLang="zh-TW" dirty="0" smtClean="0"/>
              <a:t>Capability of simulating heterogeneous networks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Specific WSN framework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lnSpcReduction="10000"/>
          </a:bodyPr>
          <a:lstStyle/>
          <a:p>
            <a:r>
              <a:rPr lang="en-US" altLang="zh-TW" dirty="0" smtClean="0"/>
              <a:t>SENS</a:t>
            </a:r>
          </a:p>
          <a:p>
            <a:pPr lvl="1"/>
            <a:r>
              <a:rPr lang="en-US" altLang="zh-TW" dirty="0" smtClean="0"/>
              <a:t>A discrete event simulator</a:t>
            </a:r>
          </a:p>
          <a:p>
            <a:pPr lvl="1"/>
            <a:r>
              <a:rPr lang="en-US" altLang="zh-TW" dirty="0" smtClean="0"/>
              <a:t>Developed in C++</a:t>
            </a:r>
          </a:p>
          <a:p>
            <a:pPr lvl="1"/>
            <a:r>
              <a:rPr lang="en-US" altLang="zh-TW" dirty="0" err="1" smtClean="0"/>
              <a:t>NesC</a:t>
            </a:r>
            <a:r>
              <a:rPr lang="en-US" altLang="zh-TW" dirty="0" smtClean="0"/>
              <a:t> can be used directly on it</a:t>
            </a:r>
          </a:p>
          <a:p>
            <a:r>
              <a:rPr lang="en-US" altLang="zh-TW" dirty="0" smtClean="0"/>
              <a:t>Prowler / </a:t>
            </a:r>
            <a:r>
              <a:rPr lang="en-US" altLang="zh-TW" dirty="0" err="1" smtClean="0"/>
              <a:t>JProwler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 discrete event simulator on MATLAB</a:t>
            </a:r>
          </a:p>
          <a:p>
            <a:pPr lvl="1"/>
            <a:r>
              <a:rPr lang="en-US" altLang="zh-TW" dirty="0" err="1" smtClean="0"/>
              <a:t>JProwler</a:t>
            </a:r>
            <a:r>
              <a:rPr lang="en-US" altLang="zh-TW" dirty="0" smtClean="0"/>
              <a:t> is the Java version</a:t>
            </a:r>
          </a:p>
          <a:p>
            <a:r>
              <a:rPr lang="en-US" altLang="zh-TW" dirty="0" smtClean="0"/>
              <a:t>SNAP</a:t>
            </a:r>
          </a:p>
          <a:p>
            <a:pPr lvl="1"/>
            <a:r>
              <a:rPr lang="en-US" altLang="zh-TW" dirty="0" smtClean="0"/>
              <a:t>An integrated hardware platform</a:t>
            </a:r>
          </a:p>
          <a:p>
            <a:pPr lvl="1"/>
            <a:r>
              <a:rPr lang="en-US" altLang="zh-TW" dirty="0" smtClean="0"/>
              <a:t>2 way of usages :</a:t>
            </a:r>
          </a:p>
          <a:p>
            <a:pPr lvl="2"/>
            <a:r>
              <a:rPr lang="en-US" altLang="zh-TW" dirty="0" smtClean="0"/>
              <a:t>The core of a deployed sensor</a:t>
            </a:r>
          </a:p>
          <a:p>
            <a:pPr lvl="2"/>
            <a:r>
              <a:rPr lang="en-US" altLang="zh-TW" dirty="0" smtClean="0"/>
              <a:t>A part of an array of processors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A model for WSN simulation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Framework selection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WSN simulation software</a:t>
            </a:r>
          </a:p>
          <a:p>
            <a:r>
              <a:rPr lang="en-US" altLang="zh-TW" dirty="0" smtClean="0"/>
              <a:t>Conclusions and open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Conclusion and open issues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Simulation is essential due to :</a:t>
            </a:r>
          </a:p>
          <a:p>
            <a:pPr lvl="1"/>
            <a:r>
              <a:rPr lang="en-US" altLang="zh-TW" dirty="0" smtClean="0"/>
              <a:t>Unfeasibility of analysis</a:t>
            </a:r>
          </a:p>
          <a:p>
            <a:pPr lvl="1"/>
            <a:r>
              <a:rPr lang="en-US" altLang="zh-TW" dirty="0" smtClean="0"/>
              <a:t>Difficulties of setting up real experiments</a:t>
            </a:r>
          </a:p>
          <a:p>
            <a:r>
              <a:rPr lang="en-US" altLang="zh-TW" dirty="0" smtClean="0"/>
              <a:t>The lack of protocols increase development time .</a:t>
            </a:r>
          </a:p>
          <a:p>
            <a:r>
              <a:rPr lang="en-US" altLang="zh-TW" dirty="0" smtClean="0"/>
              <a:t>The parallel simulations perform better scale than sequential ones .</a:t>
            </a:r>
          </a:p>
          <a:p>
            <a:r>
              <a:rPr lang="en-US" altLang="zh-TW" dirty="0" smtClean="0"/>
              <a:t>Bad graphical editors takes much time to create model.</a:t>
            </a:r>
          </a:p>
          <a:p>
            <a:r>
              <a:rPr lang="en-US" altLang="zh-TW" dirty="0" smtClean="0"/>
              <a:t>All specific WSN framework is available of native code from actual devices.</a:t>
            </a:r>
          </a:p>
          <a:p>
            <a:pPr lvl="1"/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End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325112"/>
          </a:xfrm>
        </p:spPr>
        <p:txBody>
          <a:bodyPr/>
          <a:lstStyle/>
          <a:p>
            <a:r>
              <a:rPr lang="en-US" altLang="zh-TW" dirty="0" smtClean="0"/>
              <a:t>Thanks for your attentions.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Introduction</a:t>
            </a:r>
            <a:endParaRPr lang="zh-TW" altLang="en-US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/>
              <a:t>Wireless Sensor Networks (WSN) can be considered a particular type of Mobile </a:t>
            </a:r>
            <a:r>
              <a:rPr lang="en-US" altLang="zh-TW" i="1" dirty="0"/>
              <a:t>Ad-hoc net</a:t>
            </a:r>
            <a:r>
              <a:rPr lang="en-US" altLang="zh-TW" dirty="0"/>
              <a:t>work (MANETs),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/>
              <a:t>    WSNs and MANETs share similar technical </a:t>
            </a:r>
            <a:r>
              <a:rPr lang="en-US" altLang="zh-TW" dirty="0" smtClean="0"/>
              <a:t>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problems</a:t>
            </a:r>
            <a:r>
              <a:rPr lang="en-US" altLang="zh-TW" dirty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/>
              <a:t>There are two specific factors in WSN: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(a)network traffic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/>
              <a:t>    (b)energy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/>
              <a:t>Deploying and operating a </a:t>
            </a:r>
            <a:r>
              <a:rPr lang="en-US" altLang="zh-TW" dirty="0" err="1"/>
              <a:t>testbed</a:t>
            </a:r>
            <a:endParaRPr lang="en-US" altLang="zh-TW" dirty="0"/>
          </a:p>
          <a:p>
            <a:pPr eaLnBrk="1" hangingPunct="1">
              <a:defRPr/>
            </a:pP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9388" y="1285860"/>
            <a:ext cx="8856662" cy="538322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There are two key to obtain reliable conclusions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(a) The correctness of the model.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(b) the suitability of a particular tool to implement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/>
              <a:t> </a:t>
            </a:r>
            <a:r>
              <a:rPr lang="en-US" altLang="zh-TW" dirty="0" smtClean="0"/>
              <a:t>         the model.</a:t>
            </a:r>
          </a:p>
          <a:p>
            <a:pPr eaLnBrk="1" hangingPunct="1">
              <a:defRPr/>
            </a:pPr>
            <a:r>
              <a:rPr lang="en-US" altLang="zh-TW" dirty="0"/>
              <a:t>the methodology and assumptions of </a:t>
            </a:r>
            <a:r>
              <a:rPr lang="en-US" altLang="zh-TW" dirty="0" smtClean="0"/>
              <a:t>simulations can lead to mistaken results.</a:t>
            </a:r>
            <a:endParaRPr lang="en-US" altLang="zh-TW" dirty="0"/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─</a:t>
            </a:r>
            <a:r>
              <a:rPr lang="en-US" altLang="zh-TW" dirty="0" smtClean="0"/>
              <a:t> Idealized hardware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─</a:t>
            </a:r>
            <a:r>
              <a:rPr lang="en-US" altLang="zh-TW" dirty="0" smtClean="0"/>
              <a:t> protocols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zh-TW" altLang="en-US" dirty="0" smtClean="0"/>
              <a:t>    ─</a:t>
            </a:r>
            <a:r>
              <a:rPr lang="en-US" altLang="zh-TW" dirty="0" smtClean="0"/>
              <a:t> non realistic radio model</a:t>
            </a:r>
            <a:endParaRPr lang="en-US" altLang="zh-TW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066800"/>
          </a:xfrm>
        </p:spPr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Introduction</a:t>
            </a:r>
          </a:p>
          <a:p>
            <a:r>
              <a:rPr lang="en-US" altLang="zh-TW" dirty="0" smtClean="0"/>
              <a:t>A model for WSN simulation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Framework selection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WSN simulation software</a:t>
            </a:r>
          </a:p>
          <a:p>
            <a:r>
              <a:rPr lang="en-US" altLang="zh-TW" dirty="0" smtClean="0">
                <a:solidFill>
                  <a:schemeClr val="bg1">
                    <a:lumMod val="75000"/>
                  </a:schemeClr>
                </a:solidFill>
              </a:rPr>
              <a:t>Conclusions and open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A MODEL FOR WSN SIMULATION</a:t>
            </a:r>
            <a:endParaRPr lang="zh-TW" altLang="en-US" dirty="0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WSN simulation tools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(a) Network model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-node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-Environment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-Radio channel: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-Sink nodes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-Agents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(b) Node model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-Protocol tier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-physical-node tier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   -media tier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1000108"/>
            <a:ext cx="7617189" cy="5381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Network model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850" y="1600200"/>
            <a:ext cx="8351838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/>
              <a:t>Node: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en-US" dirty="0" smtClean="0"/>
              <a:t>─ </a:t>
            </a:r>
            <a:r>
              <a:rPr lang="en-US" altLang="zh-TW" dirty="0" smtClean="0"/>
              <a:t>a physical device monitoring a set of physical  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variables.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en-US" dirty="0" smtClean="0"/>
              <a:t>─ </a:t>
            </a:r>
            <a:r>
              <a:rPr lang="en-US" altLang="zh-TW" dirty="0" smtClean="0"/>
              <a:t>communicate via a common radio channel.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    ─ </a:t>
            </a:r>
            <a:r>
              <a:rPr lang="en-US" altLang="zh-TW" dirty="0" smtClean="0"/>
              <a:t>sensor modes is connected to environment.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</a:t>
            </a:r>
            <a:r>
              <a:rPr lang="zh-TW" altLang="en-US" dirty="0" smtClean="0"/>
              <a:t>─ </a:t>
            </a:r>
            <a:r>
              <a:rPr lang="en-US" altLang="zh-TW" dirty="0" smtClean="0"/>
              <a:t>WSN can contain from a few to several 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        thousands of nodes.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都會">
  <a:themeElements>
    <a:clrScheme name="鳳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都會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都會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1545</TotalTime>
  <Words>1459</Words>
  <Application>Microsoft Office PowerPoint</Application>
  <PresentationFormat>如螢幕大小 (4:3)</PresentationFormat>
  <Paragraphs>297</Paragraphs>
  <Slides>39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39</vt:i4>
      </vt:variant>
    </vt:vector>
  </HeadingPairs>
  <TitlesOfParts>
    <vt:vector size="40" baseType="lpstr">
      <vt:lpstr>都會</vt:lpstr>
      <vt:lpstr>Simulation Tools for  Wireless Sensor Networks</vt:lpstr>
      <vt:lpstr>Outline</vt:lpstr>
      <vt:lpstr>Outline</vt:lpstr>
      <vt:lpstr>Introduction</vt:lpstr>
      <vt:lpstr>投影片 5</vt:lpstr>
      <vt:lpstr>Outline</vt:lpstr>
      <vt:lpstr>A MODEL FOR WSN SIMULATION</vt:lpstr>
      <vt:lpstr>投影片 8</vt:lpstr>
      <vt:lpstr>Network model</vt:lpstr>
      <vt:lpstr>投影片 10</vt:lpstr>
      <vt:lpstr>Node model</vt:lpstr>
      <vt:lpstr>投影片 12</vt:lpstr>
      <vt:lpstr>投影片 13</vt:lpstr>
      <vt:lpstr>投影片 14</vt:lpstr>
      <vt:lpstr>Outline</vt:lpstr>
      <vt:lpstr>FRAMEWORK SELECTION</vt:lpstr>
      <vt:lpstr>投影片 17</vt:lpstr>
      <vt:lpstr>投影片 18</vt:lpstr>
      <vt:lpstr>投影片 19</vt:lpstr>
      <vt:lpstr>投影片 20</vt:lpstr>
      <vt:lpstr>投影片 21</vt:lpstr>
      <vt:lpstr>投影片 22</vt:lpstr>
      <vt:lpstr>投影片 23</vt:lpstr>
      <vt:lpstr>Outline</vt:lpstr>
      <vt:lpstr>WSN simulation software</vt:lpstr>
      <vt:lpstr>General simulation packages</vt:lpstr>
      <vt:lpstr>General simulation packages</vt:lpstr>
      <vt:lpstr>General simulation packages</vt:lpstr>
      <vt:lpstr>General simulation packages</vt:lpstr>
      <vt:lpstr>General simulation packages</vt:lpstr>
      <vt:lpstr>General simulation packages</vt:lpstr>
      <vt:lpstr>General simulation packages</vt:lpstr>
      <vt:lpstr>General simulation packages</vt:lpstr>
      <vt:lpstr>Specific WSN framework</vt:lpstr>
      <vt:lpstr>Specific WSN framework</vt:lpstr>
      <vt:lpstr>Specific WSN framework</vt:lpstr>
      <vt:lpstr>Outline</vt:lpstr>
      <vt:lpstr>Conclusion and open issues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Sensor Networks</dc:title>
  <dc:creator>A52J</dc:creator>
  <cp:lastModifiedBy>LYC</cp:lastModifiedBy>
  <cp:revision>156</cp:revision>
  <dcterms:created xsi:type="dcterms:W3CDTF">2013-03-13T15:50:43Z</dcterms:created>
  <dcterms:modified xsi:type="dcterms:W3CDTF">2013-05-09T05:53:00Z</dcterms:modified>
</cp:coreProperties>
</file>