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8" r:id="rId17"/>
    <p:sldId id="277" r:id="rId18"/>
    <p:sldId id="280" r:id="rId19"/>
    <p:sldId id="282" r:id="rId20"/>
    <p:sldId id="284" r:id="rId21"/>
    <p:sldId id="285" r:id="rId22"/>
    <p:sldId id="286" r:id="rId23"/>
    <p:sldId id="288" r:id="rId24"/>
    <p:sldId id="290" r:id="rId25"/>
    <p:sldId id="291" r:id="rId26"/>
    <p:sldId id="292" r:id="rId27"/>
    <p:sldId id="293" r:id="rId28"/>
    <p:sldId id="295" r:id="rId29"/>
    <p:sldId id="296" r:id="rId30"/>
    <p:sldId id="298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9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69" autoAdjust="0"/>
  </p:normalViewPr>
  <p:slideViewPr>
    <p:cSldViewPr>
      <p:cViewPr varScale="1">
        <p:scale>
          <a:sx n="83" d="100"/>
          <a:sy n="83" d="100"/>
        </p:scale>
        <p:origin x="-24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20C1-E0A7-45B3-9FBF-BE1EFF098C61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C214-CF7F-4183-974F-0F0E7E796F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1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A.</a:t>
            </a:r>
            <a:r>
              <a:rPr lang="zh-TW" altLang="zh-TW" dirty="0" smtClean="0"/>
              <a:t>技術發展趨勢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63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zh-TW" dirty="0" smtClean="0"/>
              <a:t>寬帶無線電必須等待高速振盪器開始。增強寬帶無線電通訊設備，如擴頻（DSSS）和相移鍵控（O-QPSK）調製方案，提供了噪聲和干擾信號的魯棒性。</a:t>
            </a:r>
            <a:br>
              <a:rPr lang="zh-TW" altLang="zh-TW" dirty="0" smtClean="0"/>
            </a:br>
            <a:r>
              <a:rPr lang="zh-TW" altLang="zh-TW" dirty="0" smtClean="0"/>
              <a:t>寬帶無線電的一般工作在2.4GHz頻段，並提供更高的數據傳輸速率。</a:t>
            </a:r>
            <a:endParaRPr lang="en-US" altLang="zh-TW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742950" lvl="2" indent="-342900"/>
            <a:r>
              <a:rPr lang="en-US" altLang="zh-TW" dirty="0" smtClean="0"/>
              <a:t>Wideband:</a:t>
            </a:r>
          </a:p>
          <a:p>
            <a:pPr marL="1200150" lvl="3" indent="-342900"/>
            <a:r>
              <a:rPr lang="zh-TW" altLang="en-US" dirty="0" smtClean="0"/>
              <a:t>必須要等待高速震盪器啟動</a:t>
            </a:r>
            <a:endParaRPr lang="en-US" altLang="zh-TW" dirty="0" smtClean="0"/>
          </a:p>
          <a:p>
            <a:pPr marL="1200150" lvl="3" indent="-342900"/>
            <a:r>
              <a:rPr lang="zh-TW" altLang="en-US" dirty="0" smtClean="0"/>
              <a:t>但其可以擴頻並具有抗雜抗干擾的訊號穩定性</a:t>
            </a:r>
            <a:endParaRPr lang="en-US" altLang="zh-TW" dirty="0" smtClean="0"/>
          </a:p>
          <a:p>
            <a:pPr marL="1200150" lvl="3" indent="-342900"/>
            <a:r>
              <a:rPr lang="zh-TW" altLang="en-US" dirty="0" smtClean="0"/>
              <a:t>較高的傳輸速率</a:t>
            </a:r>
            <a:endParaRPr lang="en-US" altLang="zh-TW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 pitchFamily="34" charset="0"/>
              <a:buNone/>
            </a:pPr>
            <a:r>
              <a:rPr lang="en-US" altLang="zh-TW" sz="1200" dirty="0" smtClean="0"/>
              <a:t>Available </a:t>
            </a:r>
            <a:r>
              <a:rPr lang="zh-TW" altLang="en-US" sz="1200" dirty="0" smtClean="0"/>
              <a:t>可用的</a:t>
            </a:r>
            <a:endParaRPr lang="en-US" altLang="zh-TW" sz="1200" dirty="0" smtClean="0"/>
          </a:p>
          <a:p>
            <a:pPr marL="0" lvl="1" indent="0">
              <a:buFont typeface="Arial" pitchFamily="34" charset="0"/>
              <a:buNone/>
            </a:pPr>
            <a:r>
              <a:rPr lang="en-US" altLang="zh-TW" sz="1200" dirty="0" smtClean="0"/>
              <a:t>application requirements.</a:t>
            </a:r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zh-TW" dirty="0" smtClean="0"/>
              <a:t>例如，一個數據緩衝器可被加密，並存儲在閃存中，但是，因為它不被發送通過無線電，無線電設備的硬件加密模塊不能使用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6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4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集成了編程，計算，通信，感測到一個單一的設備。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集成了編程，計算，通信，感測到一個單一的設備。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可重新定義的復位按鈕，允許它被用作一個電源鍵，而不是作為一個非屏蔽中斷。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電路的電源可以被打開或關閉的其餘部分獨立的平台。</a:t>
            </a:r>
            <a:endParaRPr lang="en-US" altLang="zh-TW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Failure :</a:t>
            </a:r>
            <a:r>
              <a:rPr lang="zh-TW" altLang="en-US" sz="1200" dirty="0" smtClean="0">
                <a:solidFill>
                  <a:srgbClr val="FF0000"/>
                </a:solidFill>
              </a:rPr>
              <a:t>故障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需求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現況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17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電路的電源可以被打開或關閉的其餘部分獨立的平台。</a:t>
            </a:r>
            <a:endParaRPr lang="en-US" altLang="zh-TW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Failure :</a:t>
            </a:r>
            <a:r>
              <a:rPr lang="zh-TW" altLang="en-US" sz="1200" dirty="0" smtClean="0">
                <a:solidFill>
                  <a:srgbClr val="FF0000"/>
                </a:solidFill>
              </a:rPr>
              <a:t>故障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810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（一些功能強大的MCU可以實現高達70K採樣/秒，但沒有中斷為基礎的方法對當前的最大MCU可以實現200ksamples/sec）。</a:t>
            </a:r>
            <a:endParaRPr lang="en-US" altLang="zh-TW" dirty="0" smtClean="0"/>
          </a:p>
          <a:p>
            <a:r>
              <a:rPr lang="zh-TW" altLang="zh-TW" dirty="0" smtClean="0"/>
              <a:t>較低採樣率所造成的開銷的上下文切換，由於每個ADC對話後的中斷。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TELOS也有內置的掉電復位，電源電壓監控器，中斷驅動的傳感器，以最大限度地提高睡眠時間的刺。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11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我們平均的結果，所有的接收器。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648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我們平均的結果，所有的接收器。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648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使用更高的速度的無線電的後果是，它可能飽和MCU的處理能力時，該信道被完全加載。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我們跑了一個30節點的TELOS網絡的實驗測量的有效帶寬。一個單一的TELOS節點的可以來源約1/2的全部數據的通道，或125kbps的帶寬。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024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42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TELOS設有一個外部用戶輸入的“用戶”按鈕，按下復位和用戶按鈕的組合，可能需要啟動的金像。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用戶按鈕，可以為其他用戶可編程的服務，從而提供了一種方法，可以在遙控接收的物理輸入無線電指令時，是不是一種選擇（如在物理部署）。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022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Attractive :</a:t>
            </a:r>
            <a:r>
              <a:rPr lang="zh-TW" altLang="en-US" dirty="0" smtClean="0"/>
              <a:t>有吸引力</a:t>
            </a:r>
            <a:endParaRPr lang="en-US" altLang="zh-TW" dirty="0" smtClean="0"/>
          </a:p>
          <a:p>
            <a:r>
              <a:rPr lang="en-US" altLang="zh-TW" dirty="0" smtClean="0"/>
              <a:t> rechargeable:</a:t>
            </a:r>
            <a:r>
              <a:rPr lang="zh-TW" altLang="en-US" dirty="0" smtClean="0"/>
              <a:t>充電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低功率曲線也使得TELOS有吸引力的充電設計，包括太陽能和振動收穫。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129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</a:t>
            </a:r>
            <a:r>
              <a:rPr lang="zh-TW" altLang="zh-TW" dirty="0" smtClean="0"/>
              <a:t>ELOS使用無線傳感器網絡的門檻降低了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45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Robustness</a:t>
            </a:r>
            <a:r>
              <a:rPr lang="zh-TW" altLang="en-US" sz="1200" dirty="0" smtClean="0">
                <a:solidFill>
                  <a:srgbClr val="FF0000"/>
                </a:solidFill>
              </a:rPr>
              <a:t> 穩定性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174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我們發現，TELOS是最低的功率遙控。 TELOS包括許多增強功能，可在無線傳感器網絡的研究，同時使設備更容易使用，降低了每個模塊的成本。</a:t>
            </a:r>
            <a:br>
              <a:rPr lang="zh-TW" altLang="zh-TW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dirty="0" smtClean="0"/>
              <a:t>其他功能，如硬件寫保護和無線電信號的穩定性，緊密地映射到當前的研究。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dirty="0" smtClean="0"/>
              <a:t> 額外的靈活性，允許軟件配置或禁用硬件模塊的。 TELOS是一個強大的模塊，降低設備功耗，更高的性能比現有的設計。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45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weC</a:t>
            </a:r>
            <a:r>
              <a:rPr lang="en-US" altLang="zh-TW" dirty="0" smtClean="0"/>
              <a:t> [4], and </a:t>
            </a:r>
            <a:r>
              <a:rPr lang="en-US" altLang="zh-TW" dirty="0" err="1" smtClean="0"/>
              <a:t>Ren</a:t>
            </a:r>
            <a:r>
              <a:rPr lang="en-US" altLang="zh-TW" dirty="0" smtClean="0"/>
              <a:t>´ e) exposed a custom sensor interface and allowed for the possibility of remote reprogramming.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Mica [5]</a:t>
            </a:r>
            <a:r>
              <a:rPr lang="zh-TW" altLang="en-US" dirty="0" smtClean="0"/>
              <a:t> </a:t>
            </a:r>
            <a:r>
              <a:rPr lang="en-US" altLang="zh-TW" dirty="0" smtClean="0"/>
              <a:t> The radio’s primitive interfaces allowed low power operation and quick turn-on times.</a:t>
            </a:r>
            <a:r>
              <a:rPr lang="zh-TW" altLang="en-US" dirty="0" smtClean="0"/>
              <a:t>但還是有著高耗電量問題值到下一代改善才便成標準的研究平台</a:t>
            </a:r>
            <a:endParaRPr lang="en-US" altLang="zh-TW" dirty="0" smtClean="0"/>
          </a:p>
          <a:p>
            <a:r>
              <a:rPr lang="en-US" altLang="zh-TW" dirty="0" smtClean="0"/>
              <a:t>(16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21 papers in </a:t>
            </a:r>
            <a:r>
              <a:rPr lang="en-US" altLang="zh-TW" dirty="0" err="1" smtClean="0"/>
              <a:t>SenSys</a:t>
            </a:r>
            <a:r>
              <a:rPr lang="en-US" altLang="zh-TW" dirty="0" smtClean="0"/>
              <a:t> 2004 used Mica2 for evaluation)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17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Robustness</a:t>
            </a:r>
            <a:r>
              <a:rPr lang="zh-TW" altLang="en-US" sz="1200" dirty="0" smtClean="0">
                <a:solidFill>
                  <a:srgbClr val="FF0000"/>
                </a:solidFill>
              </a:rPr>
              <a:t> 穩定性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17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4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Figure 4 shows that the MSP430 has the lowest power consumption in sleep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active modes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dirty="0" smtClean="0">
                <a:effectLst/>
              </a:rPr>
              <a:t>MSP430</a:t>
            </a:r>
            <a:r>
              <a:rPr lang="zh-TW" altLang="en-US" dirty="0" smtClean="0">
                <a:effectLst/>
              </a:rPr>
              <a:t>為我們提供了最大的片上</a:t>
            </a:r>
            <a:r>
              <a:rPr lang="en-US" altLang="zh-TW" dirty="0" smtClean="0">
                <a:effectLst/>
              </a:rPr>
              <a:t>RAM</a:t>
            </a:r>
            <a:r>
              <a:rPr lang="zh-TW" altLang="en-US" dirty="0" smtClean="0">
                <a:effectLst/>
              </a:rPr>
              <a:t>緩衝區（</a:t>
            </a:r>
            <a:r>
              <a:rPr lang="en-US" altLang="zh-TW" dirty="0" smtClean="0">
                <a:effectLst/>
              </a:rPr>
              <a:t>10KB</a:t>
            </a:r>
            <a:r>
              <a:rPr lang="zh-TW" altLang="en-US" dirty="0" smtClean="0">
                <a:effectLst/>
              </a:rPr>
              <a:t>），可用於芯片上信號處理。</a:t>
            </a:r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 smtClean="0"/>
              <a:t>A. Technological Trends</a:t>
            </a:r>
          </a:p>
          <a:p>
            <a:pPr marL="742950" lvl="2" indent="-342900"/>
            <a:r>
              <a:rPr lang="en-US" altLang="zh-TW" dirty="0" smtClean="0"/>
              <a:t>Narrowband:</a:t>
            </a:r>
          </a:p>
          <a:p>
            <a:pPr marL="1200150" lvl="3" indent="-342900"/>
            <a:r>
              <a:rPr lang="zh-TW" altLang="en-US" dirty="0" smtClean="0"/>
              <a:t>但其具有簡單的調變方案，沒有擴頻碼也不能抗雜訊的特性</a:t>
            </a:r>
            <a:endParaRPr lang="en-US" altLang="zh-TW" dirty="0" smtClean="0"/>
          </a:p>
          <a:p>
            <a:pPr marL="1200150" lvl="3" indent="-342900"/>
            <a:r>
              <a:rPr lang="zh-TW" altLang="en-US" dirty="0" smtClean="0"/>
              <a:t>較低的傳輸速率</a:t>
            </a:r>
            <a:endParaRPr lang="en-US" altLang="zh-TW" dirty="0" smtClean="0"/>
          </a:p>
          <a:p>
            <a:pPr marL="742950" lvl="2" indent="-342900"/>
            <a:r>
              <a:rPr lang="en-US" altLang="zh-TW" dirty="0" smtClean="0"/>
              <a:t>Wideband:</a:t>
            </a:r>
          </a:p>
          <a:p>
            <a:pPr marL="1200150" lvl="3" indent="-342900"/>
            <a:r>
              <a:rPr lang="zh-TW" altLang="en-US" dirty="0" smtClean="0"/>
              <a:t>必須要等待高速震盪器啟動</a:t>
            </a:r>
            <a:endParaRPr lang="en-US" altLang="zh-TW" dirty="0" smtClean="0"/>
          </a:p>
          <a:p>
            <a:pPr marL="1200150" lvl="3" indent="-342900"/>
            <a:r>
              <a:rPr lang="zh-TW" altLang="en-US" dirty="0" smtClean="0"/>
              <a:t>但其可以擴頻並具有抗雜抗干擾的訊號穩定性</a:t>
            </a:r>
            <a:endParaRPr lang="en-US" altLang="zh-TW" dirty="0" smtClean="0"/>
          </a:p>
          <a:p>
            <a:pPr marL="1200150" lvl="3" indent="-342900"/>
            <a:r>
              <a:rPr lang="zh-TW" altLang="en-US" dirty="0" smtClean="0"/>
              <a:t>較高的傳輸速率</a:t>
            </a:r>
            <a:endParaRPr lang="en-US" altLang="zh-TW" dirty="0" smtClean="0"/>
          </a:p>
          <a:p>
            <a:pPr rtl="0"/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C214-CF7F-4183-974F-0F0E7E796FF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883978-BE85-460F-81A2-8C1AEDD23B89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7A1EDD1-1E72-4000-B29B-C59E3674A5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Joseph </a:t>
            </a:r>
            <a:r>
              <a:rPr lang="en-US" altLang="zh-TW" dirty="0" err="1" smtClean="0"/>
              <a:t>Polastre</a:t>
            </a:r>
            <a:r>
              <a:rPr lang="en-US" altLang="zh-TW" dirty="0" smtClean="0"/>
              <a:t>, Robert </a:t>
            </a:r>
            <a:r>
              <a:rPr lang="en-US" altLang="zh-TW" dirty="0" err="1" smtClean="0"/>
              <a:t>Szewczyk</a:t>
            </a:r>
            <a:r>
              <a:rPr lang="en-US" altLang="zh-TW" dirty="0" smtClean="0"/>
              <a:t>, and David Culler</a:t>
            </a:r>
          </a:p>
          <a:p>
            <a:r>
              <a:rPr lang="en-US" altLang="zh-TW" dirty="0" smtClean="0"/>
              <a:t>Computer Science Department</a:t>
            </a:r>
          </a:p>
          <a:p>
            <a:r>
              <a:rPr lang="en-US" altLang="zh-TW" dirty="0" smtClean="0"/>
              <a:t>University of California, Berkeley</a:t>
            </a:r>
          </a:p>
          <a:p>
            <a:r>
              <a:rPr lang="en-US" altLang="zh-TW" dirty="0" smtClean="0"/>
              <a:t>Berkeley, CA 94720</a:t>
            </a:r>
          </a:p>
          <a:p>
            <a:r>
              <a:rPr lang="en-US" altLang="zh-TW" dirty="0" smtClean="0"/>
              <a:t>{</a:t>
            </a:r>
            <a:r>
              <a:rPr lang="en-US" altLang="zh-TW" dirty="0" err="1" smtClean="0"/>
              <a:t>polastre,szewczyk,culler</a:t>
            </a:r>
            <a:r>
              <a:rPr lang="en-US" altLang="zh-TW" dirty="0" smtClean="0"/>
              <a:t>}@cs.berkeley.edu</a:t>
            </a:r>
          </a:p>
          <a:p>
            <a:r>
              <a:rPr lang="en-US" altLang="zh-TW" dirty="0" smtClean="0"/>
              <a:t>In IPSN '05 </a:t>
            </a:r>
          </a:p>
          <a:p>
            <a:r>
              <a:rPr lang="zh-TW" altLang="en-US" dirty="0" smtClean="0"/>
              <a:t>第一組 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林孝先 黃彥碩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Telos</a:t>
            </a:r>
            <a:r>
              <a:rPr lang="en-US" altLang="zh-TW" dirty="0" smtClean="0"/>
              <a:t>: Enabling Ultra-Low Power Wireless Research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01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18"/>
            <a:ext cx="7924800" cy="1143000"/>
          </a:xfrm>
        </p:spPr>
        <p:txBody>
          <a:bodyPr/>
          <a:lstStyle/>
          <a:p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bandwidth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There are two distinct types of low power, low data rate radios: </a:t>
            </a:r>
            <a:r>
              <a:rPr lang="en-US" altLang="zh-TW" sz="2400" dirty="0">
                <a:solidFill>
                  <a:srgbClr val="FF0000"/>
                </a:solidFill>
              </a:rPr>
              <a:t>narrowband</a:t>
            </a:r>
            <a:r>
              <a:rPr lang="en-US" altLang="zh-TW" sz="2400" dirty="0"/>
              <a:t> and </a:t>
            </a:r>
            <a:r>
              <a:rPr lang="en-US" altLang="zh-TW" sz="2400" dirty="0">
                <a:solidFill>
                  <a:srgbClr val="FF0000"/>
                </a:solidFill>
              </a:rPr>
              <a:t>wideband</a:t>
            </a:r>
            <a:r>
              <a:rPr lang="en-US" altLang="zh-TW" sz="2400" dirty="0"/>
              <a:t> radios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Many </a:t>
            </a:r>
            <a:r>
              <a:rPr lang="en-US" altLang="zh-TW" sz="2400" dirty="0" smtClean="0"/>
              <a:t>narrowband </a:t>
            </a:r>
            <a:r>
              <a:rPr lang="en-US" altLang="zh-TW" sz="2400" dirty="0"/>
              <a:t>radios provide </a:t>
            </a:r>
            <a:r>
              <a:rPr lang="en-US" altLang="zh-TW" sz="2400" dirty="0">
                <a:solidFill>
                  <a:srgbClr val="FF0000"/>
                </a:solidFill>
              </a:rPr>
              <a:t>very fast startup times</a:t>
            </a:r>
            <a:r>
              <a:rPr lang="en-US" altLang="zh-TW" sz="2400" dirty="0"/>
              <a:t> since they are clocked by the MCU </a:t>
            </a:r>
            <a:r>
              <a:rPr lang="en-US" altLang="zh-TW" sz="2400" dirty="0">
                <a:solidFill>
                  <a:srgbClr val="FFFF00"/>
                </a:solidFill>
              </a:rPr>
              <a:t>but have simple modulation schemes, no spreading codes, and are not robust to noise</a:t>
            </a:r>
            <a:r>
              <a:rPr lang="en-US" altLang="zh-TW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zh-TW" sz="2400" dirty="0"/>
              <a:t>Narrowband radios typically operate </a:t>
            </a:r>
            <a:r>
              <a:rPr lang="en-US" altLang="zh-TW" sz="2400" dirty="0">
                <a:solidFill>
                  <a:srgbClr val="FFFF00"/>
                </a:solidFill>
              </a:rPr>
              <a:t>at lower frequencies and lower data rates;</a:t>
            </a:r>
            <a:endParaRPr lang="en-US" altLang="zh-TW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4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18"/>
            <a:ext cx="7924800" cy="1143000"/>
          </a:xfrm>
        </p:spPr>
        <p:txBody>
          <a:bodyPr/>
          <a:lstStyle/>
          <a:p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bandwidth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Wideband radios must </a:t>
            </a:r>
            <a:r>
              <a:rPr lang="en-US" altLang="zh-TW" sz="2400" dirty="0">
                <a:solidFill>
                  <a:srgbClr val="FFFF00"/>
                </a:solidFill>
              </a:rPr>
              <a:t>wait for high speed oscillators to start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Enhanced </a:t>
            </a:r>
            <a:r>
              <a:rPr lang="en-US" altLang="zh-TW" sz="2400" dirty="0">
                <a:solidFill>
                  <a:srgbClr val="FF0000"/>
                </a:solidFill>
              </a:rPr>
              <a:t>modulation schemes found </a:t>
            </a:r>
            <a:r>
              <a:rPr lang="en-US" altLang="zh-TW" sz="2400" dirty="0"/>
              <a:t>in wideband radios, such as spread spectrum (DSSS) and phase shift keying (O-QPSK), </a:t>
            </a:r>
            <a:r>
              <a:rPr lang="en-US" altLang="zh-TW" sz="2400" dirty="0">
                <a:solidFill>
                  <a:srgbClr val="FF0000"/>
                </a:solidFill>
              </a:rPr>
              <a:t>provide signal robustness to noise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interference</a:t>
            </a:r>
            <a:r>
              <a:rPr lang="en-US" altLang="zh-TW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altLang="zh-TW" sz="2400" dirty="0"/>
              <a:t>Wideband radios typically operate in the </a:t>
            </a:r>
            <a:r>
              <a:rPr lang="en-US" altLang="zh-TW" sz="2400" dirty="0">
                <a:solidFill>
                  <a:srgbClr val="FF0000"/>
                </a:solidFill>
              </a:rPr>
              <a:t>2.4GHz band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provide higher data rates.</a:t>
            </a:r>
            <a:endParaRPr lang="en-US" altLang="zh-TW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2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18"/>
            <a:ext cx="7924800" cy="1143000"/>
          </a:xfrm>
        </p:spPr>
        <p:txBody>
          <a:bodyPr/>
          <a:lstStyle/>
          <a:p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bandwidth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704856" cy="41148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To </a:t>
            </a:r>
            <a:r>
              <a:rPr lang="en-US" altLang="zh-TW" sz="2400" dirty="0"/>
              <a:t>pick the most applicable radio, we must evaluate the </a:t>
            </a:r>
            <a:r>
              <a:rPr lang="en-US" altLang="zh-TW" sz="2400" dirty="0">
                <a:solidFill>
                  <a:srgbClr val="FF0000"/>
                </a:solidFill>
              </a:rPr>
              <a:t>impact of noise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flexibility available </a:t>
            </a:r>
            <a:r>
              <a:rPr lang="en-US" altLang="zh-TW" sz="2400" dirty="0"/>
              <a:t>to the end application, </a:t>
            </a:r>
            <a:r>
              <a:rPr lang="en-US" altLang="zh-TW" sz="2400" dirty="0">
                <a:solidFill>
                  <a:srgbClr val="FF0000"/>
                </a:solidFill>
              </a:rPr>
              <a:t>ease of communication with other devices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power consumption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startup times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available data bandwidth.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/>
              <a:t>I</a:t>
            </a:r>
            <a:r>
              <a:rPr lang="en-US" altLang="zh-TW" sz="2400" dirty="0" smtClean="0"/>
              <a:t>nstead </a:t>
            </a:r>
            <a:r>
              <a:rPr lang="en-US" altLang="zh-TW" sz="2400" dirty="0"/>
              <a:t>a radio must be chosen </a:t>
            </a:r>
            <a:r>
              <a:rPr lang="en-US" altLang="zh-TW" sz="2400" dirty="0" smtClean="0"/>
              <a:t>based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 application require-</a:t>
            </a:r>
            <a:r>
              <a:rPr lang="en-US" altLang="zh-TW" sz="2400" dirty="0" err="1" smtClean="0"/>
              <a:t>ments</a:t>
            </a:r>
            <a:r>
              <a:rPr lang="en-US" altLang="zh-TW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06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A. Technological Trends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" y="1988840"/>
            <a:ext cx="8882887" cy="3744416"/>
          </a:xfrm>
        </p:spPr>
      </p:pic>
      <p:sp>
        <p:nvSpPr>
          <p:cNvPr id="8" name="框架 7"/>
          <p:cNvSpPr/>
          <p:nvPr/>
        </p:nvSpPr>
        <p:spPr>
          <a:xfrm>
            <a:off x="5508104" y="2204864"/>
            <a:ext cx="1224136" cy="43204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5652120" y="5013176"/>
            <a:ext cx="936104" cy="2160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3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br>
              <a:rPr lang="en-US" altLang="zh-TW" sz="3200" dirty="0" smtClean="0"/>
            </a:br>
            <a:r>
              <a:rPr lang="en-US" altLang="zh-TW" sz="3200" dirty="0" smtClean="0"/>
              <a:t>	Cc2420 - COMMUNICATE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For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, we chose to use the </a:t>
            </a:r>
            <a:r>
              <a:rPr lang="en-US" altLang="zh-TW" sz="2400" dirty="0">
                <a:solidFill>
                  <a:srgbClr val="FF0000"/>
                </a:solidFill>
              </a:rPr>
              <a:t>new IEEE 802.15.4 standard</a:t>
            </a:r>
            <a:r>
              <a:rPr lang="en-US" altLang="zh-TW" sz="2400" dirty="0"/>
              <a:t>. By using a standardized radio, </a:t>
            </a:r>
            <a:r>
              <a:rPr lang="en-US" altLang="zh-TW" sz="2400" dirty="0" err="1">
                <a:solidFill>
                  <a:srgbClr val="FF0000"/>
                </a:solidFill>
              </a:rPr>
              <a:t>Telos</a:t>
            </a:r>
            <a:r>
              <a:rPr lang="en-US" altLang="zh-TW" sz="2400" dirty="0">
                <a:solidFill>
                  <a:srgbClr val="FF0000"/>
                </a:solidFill>
              </a:rPr>
              <a:t> can communicate with any number of devices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sharing the same physical layer</a:t>
            </a:r>
            <a:r>
              <a:rPr lang="en-US" altLang="zh-TW" sz="2400" dirty="0"/>
              <a:t>, including devices from other vendors.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329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br>
              <a:rPr lang="en-US" altLang="zh-TW" sz="3200" dirty="0" smtClean="0"/>
            </a:br>
            <a:r>
              <a:rPr lang="en-US" altLang="zh-TW" sz="3200" dirty="0" smtClean="0"/>
              <a:t>	Cc2420 - </a:t>
            </a:r>
            <a:r>
              <a:rPr lang="en-US" altLang="zh-TW" sz="3200" dirty="0" err="1" smtClean="0"/>
              <a:t>hARDWARE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Telos</a:t>
            </a:r>
            <a:r>
              <a:rPr lang="en-US" altLang="zh-TW" sz="2400" dirty="0"/>
              <a:t> uses the </a:t>
            </a:r>
            <a:r>
              <a:rPr lang="en-US" altLang="zh-TW" sz="2400" dirty="0" err="1"/>
              <a:t>Chipcon</a:t>
            </a:r>
            <a:r>
              <a:rPr lang="en-US" altLang="zh-TW" sz="2400" dirty="0"/>
              <a:t> CC2420 radio in the </a:t>
            </a:r>
            <a:r>
              <a:rPr lang="en-US" altLang="zh-TW" sz="2400" dirty="0" smtClean="0"/>
              <a:t>2.4GHz band.</a:t>
            </a:r>
          </a:p>
          <a:p>
            <a:pPr lvl="1"/>
            <a:r>
              <a:rPr lang="en-US" altLang="zh-TW" sz="2400" dirty="0"/>
              <a:t>The higher data rate allows shorter active periods further </a:t>
            </a:r>
            <a:r>
              <a:rPr lang="en-US" altLang="zh-TW" sz="2400" dirty="0">
                <a:solidFill>
                  <a:srgbClr val="FF0000"/>
                </a:solidFill>
              </a:rPr>
              <a:t>reducing energy consumption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The radio crystal used on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was carefully chosen to be a </a:t>
            </a:r>
            <a:r>
              <a:rPr lang="en-US" altLang="zh-TW" sz="2400" dirty="0">
                <a:solidFill>
                  <a:srgbClr val="FF0000"/>
                </a:solidFill>
              </a:rPr>
              <a:t>low-ESR</a:t>
            </a:r>
            <a:r>
              <a:rPr lang="en-US" altLang="zh-TW" sz="2400" dirty="0"/>
              <a:t> 16MHz crystal; low resistance is essential for </a:t>
            </a:r>
            <a:r>
              <a:rPr lang="en-US" altLang="zh-TW" sz="2400" dirty="0">
                <a:solidFill>
                  <a:srgbClr val="FF0000"/>
                </a:solidFill>
              </a:rPr>
              <a:t>minimizing the startup time of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crystal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T</a:t>
            </a:r>
            <a:r>
              <a:rPr lang="en-US" altLang="zh-TW" sz="2400" dirty="0" smtClean="0"/>
              <a:t>he </a:t>
            </a:r>
            <a:r>
              <a:rPr lang="en-US" altLang="zh-TW" sz="2400" dirty="0"/>
              <a:t>accelerators may </a:t>
            </a:r>
            <a:r>
              <a:rPr lang="en-US" altLang="zh-TW" sz="2400" dirty="0">
                <a:solidFill>
                  <a:srgbClr val="FF0000"/>
                </a:solidFill>
              </a:rPr>
              <a:t>not be used as general purpose </a:t>
            </a:r>
            <a:r>
              <a:rPr lang="en-US" altLang="zh-TW" sz="2400" dirty="0"/>
              <a:t>functions.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50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TELOS </a:t>
            </a:r>
            <a:r>
              <a:rPr lang="en-US" altLang="zh-TW" dirty="0" smtClean="0"/>
              <a:t>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A. Technological Trends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B. Integrated Design</a:t>
            </a:r>
          </a:p>
          <a:p>
            <a:r>
              <a:rPr lang="en-US" altLang="zh-TW" sz="2400" dirty="0"/>
              <a:t>C. Analysis</a:t>
            </a:r>
          </a:p>
          <a:p>
            <a:r>
              <a:rPr lang="en-US" altLang="zh-TW" sz="2400" dirty="0"/>
              <a:t>D. Enabling Research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620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Instead of using separate pluggable modules to create a full sensor node,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integrates </a:t>
            </a:r>
            <a:r>
              <a:rPr lang="en-US" altLang="zh-TW" sz="2400" dirty="0">
                <a:solidFill>
                  <a:srgbClr val="FF0000"/>
                </a:solidFill>
              </a:rPr>
              <a:t>programming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computation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communication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sensing onto a single device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Instead of using separate pluggable modules to create a full sensor node,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integrates </a:t>
            </a:r>
            <a:r>
              <a:rPr lang="en-US" altLang="zh-TW" sz="2400" dirty="0">
                <a:solidFill>
                  <a:srgbClr val="FF0000"/>
                </a:solidFill>
              </a:rPr>
              <a:t>programming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computation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communication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sensing onto a single device</a:t>
            </a:r>
            <a:r>
              <a:rPr lang="en-US" altLang="zh-TW" sz="2400" dirty="0"/>
              <a:t>. The integrated design provides </a:t>
            </a:r>
            <a:r>
              <a:rPr lang="en-US" altLang="zh-TW" sz="2400" dirty="0" smtClean="0"/>
              <a:t>an </a:t>
            </a:r>
            <a:r>
              <a:rPr lang="en-US" altLang="zh-TW" sz="2400" dirty="0" smtClean="0">
                <a:solidFill>
                  <a:srgbClr val="FF0000"/>
                </a:solidFill>
              </a:rPr>
              <a:t>easy </a:t>
            </a:r>
            <a:r>
              <a:rPr lang="en-US" altLang="zh-TW" sz="2400" dirty="0">
                <a:solidFill>
                  <a:srgbClr val="FF0000"/>
                </a:solidFill>
              </a:rPr>
              <a:t>to use mote with increased robustness.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 - Antenna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Telos</a:t>
            </a:r>
            <a:r>
              <a:rPr lang="en-US" altLang="zh-TW" sz="2400" dirty="0"/>
              <a:t> uses an internal 2.4GHz Planar Inverted Folded Antenna (PIFA) built into the </a:t>
            </a:r>
            <a:r>
              <a:rPr lang="en-US" altLang="zh-TW" sz="2400" dirty="0">
                <a:solidFill>
                  <a:srgbClr val="FF0000"/>
                </a:solidFill>
              </a:rPr>
              <a:t>printed circuit board </a:t>
            </a:r>
            <a:r>
              <a:rPr lang="en-US" altLang="zh-TW" sz="2400" dirty="0"/>
              <a:t>and tuned to match the radio circuitry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Integration of the antenna </a:t>
            </a:r>
            <a:r>
              <a:rPr lang="en-US" altLang="zh-TW" sz="2400" dirty="0">
                <a:solidFill>
                  <a:srgbClr val="FF0000"/>
                </a:solidFill>
              </a:rPr>
              <a:t>lowers the overall cost of the mote </a:t>
            </a:r>
            <a:r>
              <a:rPr lang="en-US" altLang="zh-TW" sz="2400" dirty="0"/>
              <a:t>since no expensive external antennae are needed.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10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RELATEDWORK</a:t>
            </a:r>
          </a:p>
          <a:p>
            <a:r>
              <a:rPr lang="en-US" altLang="zh-TW" dirty="0" smtClean="0"/>
              <a:t>TELOS PLATFORM</a:t>
            </a:r>
          </a:p>
          <a:p>
            <a:pPr lvl="1"/>
            <a:r>
              <a:rPr lang="en-US" altLang="zh-TW" dirty="0" smtClean="0"/>
              <a:t>A. Technological Trends</a:t>
            </a:r>
          </a:p>
          <a:p>
            <a:pPr lvl="1"/>
            <a:r>
              <a:rPr lang="en-US" altLang="zh-TW" dirty="0" smtClean="0"/>
              <a:t>B. Integrated Design</a:t>
            </a:r>
          </a:p>
          <a:p>
            <a:pPr lvl="1"/>
            <a:r>
              <a:rPr lang="en-US" altLang="zh-TW" dirty="0" smtClean="0"/>
              <a:t>C. Analysis</a:t>
            </a:r>
          </a:p>
          <a:p>
            <a:pPr lvl="1"/>
            <a:r>
              <a:rPr lang="en-US" altLang="zh-TW" dirty="0" smtClean="0"/>
              <a:t>D. Enabling Research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21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 - </a:t>
            </a:r>
            <a:r>
              <a:rPr lang="en-US" altLang="zh-TW" dirty="0" err="1" smtClean="0"/>
              <a:t>usb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Telos</a:t>
            </a:r>
            <a:r>
              <a:rPr lang="en-US" altLang="zh-TW" sz="2400" dirty="0"/>
              <a:t> is </a:t>
            </a:r>
            <a:r>
              <a:rPr lang="en-US" altLang="zh-TW" sz="2400" dirty="0">
                <a:solidFill>
                  <a:srgbClr val="FF0000"/>
                </a:solidFill>
              </a:rPr>
              <a:t>programmed</a:t>
            </a:r>
            <a:r>
              <a:rPr lang="en-US" altLang="zh-TW" sz="2400" dirty="0"/>
              <a:t> through on-board USB that also </a:t>
            </a:r>
            <a:r>
              <a:rPr lang="en-US" altLang="zh-TW" sz="2400" dirty="0">
                <a:solidFill>
                  <a:srgbClr val="FF0000"/>
                </a:solidFill>
              </a:rPr>
              <a:t>provides power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USB was chosen since it is </a:t>
            </a:r>
            <a:r>
              <a:rPr lang="en-US" altLang="zh-TW" sz="2400" dirty="0">
                <a:solidFill>
                  <a:srgbClr val="FF0000"/>
                </a:solidFill>
              </a:rPr>
              <a:t>a standardized protocol </a:t>
            </a:r>
            <a:r>
              <a:rPr lang="en-US" altLang="zh-TW" sz="2400" dirty="0"/>
              <a:t>that interfaces well with current PCs.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248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 - Board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Telos</a:t>
            </a:r>
            <a:r>
              <a:rPr lang="en-US" altLang="zh-TW" sz="2400" dirty="0"/>
              <a:t> has a user button, reset button, and 16-pin IDC expansion header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The reset button may be </a:t>
            </a:r>
            <a:r>
              <a:rPr lang="en-US" altLang="zh-TW" sz="2400" dirty="0" err="1"/>
              <a:t>retasked</a:t>
            </a:r>
            <a:r>
              <a:rPr lang="en-US" altLang="zh-TW" sz="2400" dirty="0"/>
              <a:t> as a non-</a:t>
            </a:r>
            <a:r>
              <a:rPr lang="en-US" altLang="zh-TW" sz="2400" dirty="0" err="1"/>
              <a:t>maskable</a:t>
            </a:r>
            <a:r>
              <a:rPr lang="en-US" altLang="zh-TW" sz="2400" dirty="0"/>
              <a:t> interrupt allowing it to be used as a power button instead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By exporting </a:t>
            </a:r>
            <a:r>
              <a:rPr lang="en-US" altLang="zh-TW" sz="2400" dirty="0" smtClean="0"/>
              <a:t>I^2C </a:t>
            </a:r>
            <a:r>
              <a:rPr lang="en-US" altLang="zh-TW" sz="2400" dirty="0"/>
              <a:t>and UART over the expansion header, I/O bus expanders can be used to attach as many connections as are found </a:t>
            </a:r>
            <a:r>
              <a:rPr lang="en-US" altLang="zh-TW" sz="2400" dirty="0">
                <a:solidFill>
                  <a:srgbClr val="FF0000"/>
                </a:solidFill>
              </a:rPr>
              <a:t>on legacy “Mica-style” sensor </a:t>
            </a:r>
            <a:r>
              <a:rPr lang="en-US" altLang="zh-TW" sz="2400" dirty="0" smtClean="0">
                <a:solidFill>
                  <a:srgbClr val="FF0000"/>
                </a:solidFill>
              </a:rPr>
              <a:t>boards.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Integrated </a:t>
            </a:r>
            <a:r>
              <a:rPr lang="en-US" altLang="zh-TW" dirty="0" smtClean="0"/>
              <a:t>Design – “sub-circuit”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Each hardware “sub-circuit” is isolated; power to the circuit can </a:t>
            </a:r>
            <a:r>
              <a:rPr lang="en-US" altLang="zh-TW" sz="2400" dirty="0">
                <a:solidFill>
                  <a:srgbClr val="FF0000"/>
                </a:solidFill>
              </a:rPr>
              <a:t>be turned on or off</a:t>
            </a:r>
            <a:r>
              <a:rPr lang="en-US" altLang="zh-TW" sz="2400" dirty="0"/>
              <a:t> independently of the rest of the platform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This isolation provides a degree of robustness–</a:t>
            </a:r>
            <a:r>
              <a:rPr lang="en-US" altLang="zh-TW" sz="2400" dirty="0">
                <a:solidFill>
                  <a:srgbClr val="FF0000"/>
                </a:solidFill>
              </a:rPr>
              <a:t>in the event of a failure</a:t>
            </a:r>
            <a:r>
              <a:rPr lang="en-US" altLang="zh-TW" sz="2400" dirty="0"/>
              <a:t>, faulty modules can be disabled to </a:t>
            </a:r>
            <a:r>
              <a:rPr lang="en-US" altLang="zh-TW" sz="2400" dirty="0">
                <a:solidFill>
                  <a:srgbClr val="FF0000"/>
                </a:solidFill>
              </a:rPr>
              <a:t>minimize their impact on the system.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0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TELOS </a:t>
            </a:r>
            <a:r>
              <a:rPr lang="en-US" altLang="zh-TW" dirty="0" smtClean="0"/>
              <a:t>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A. Technological Trends</a:t>
            </a:r>
          </a:p>
          <a:p>
            <a:r>
              <a:rPr lang="en-US" altLang="zh-TW" sz="2400" dirty="0"/>
              <a:t>B. Integrated Design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C. Analysis</a:t>
            </a:r>
          </a:p>
          <a:p>
            <a:r>
              <a:rPr lang="en-US" altLang="zh-TW" sz="2400" dirty="0"/>
              <a:t>D. Enabling Research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6120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C. Analysis</a:t>
            </a:r>
            <a:endParaRPr lang="en-US" altLang="zh-TW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Our analysis of the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platform focuses on the </a:t>
            </a:r>
            <a:r>
              <a:rPr lang="en-US" altLang="zh-TW" sz="2400" dirty="0" smtClean="0"/>
              <a:t>platform’s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power </a:t>
            </a:r>
            <a:r>
              <a:rPr lang="en-US" altLang="zh-TW" sz="2400" dirty="0">
                <a:solidFill>
                  <a:srgbClr val="FF0000"/>
                </a:solidFill>
              </a:rPr>
              <a:t>consumption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the features </a:t>
            </a:r>
            <a:r>
              <a:rPr lang="en-US" altLang="zh-TW" sz="2400" dirty="0"/>
              <a:t>that further research in </a:t>
            </a:r>
            <a:r>
              <a:rPr lang="en-US" altLang="zh-TW" sz="2400" dirty="0" smtClean="0"/>
              <a:t>sensor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networks</a:t>
            </a:r>
            <a:r>
              <a:rPr lang="en-US" altLang="zh-TW" sz="2400" dirty="0"/>
              <a:t>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0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Analysis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" y="1857123"/>
            <a:ext cx="7459117" cy="3600953"/>
          </a:xfrm>
        </p:spPr>
      </p:pic>
      <p:sp>
        <p:nvSpPr>
          <p:cNvPr id="5" name="框架 4"/>
          <p:cNvSpPr/>
          <p:nvPr/>
        </p:nvSpPr>
        <p:spPr>
          <a:xfrm>
            <a:off x="1619672" y="2636912"/>
            <a:ext cx="2016224" cy="28803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1617370" y="4077072"/>
            <a:ext cx="1512168" cy="504056"/>
          </a:xfrm>
          <a:prstGeom prst="frame">
            <a:avLst>
              <a:gd name="adj1" fmla="val 9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1617370" y="2204864"/>
            <a:ext cx="1802502" cy="288032"/>
          </a:xfrm>
          <a:prstGeom prst="frame">
            <a:avLst>
              <a:gd name="adj1" fmla="val 172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4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C. </a:t>
            </a:r>
            <a:r>
              <a:rPr lang="en-US" altLang="zh-TW" sz="3200" dirty="0" smtClean="0"/>
              <a:t>Analysis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lifetime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At a 1% duty cycle,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can last for almost </a:t>
            </a:r>
            <a:r>
              <a:rPr lang="en-US" altLang="zh-TW" sz="2400" dirty="0">
                <a:solidFill>
                  <a:srgbClr val="FF0000"/>
                </a:solidFill>
              </a:rPr>
              <a:t>3 years</a:t>
            </a:r>
            <a:r>
              <a:rPr lang="en-US" altLang="zh-TW" sz="2400" dirty="0"/>
              <a:t>. For comparison, the lifetime of the Mica2 mote is </a:t>
            </a:r>
            <a:r>
              <a:rPr lang="en-US" altLang="zh-TW" sz="2400" dirty="0">
                <a:solidFill>
                  <a:srgbClr val="FF0000"/>
                </a:solidFill>
              </a:rPr>
              <a:t>1.5 years </a:t>
            </a:r>
            <a:r>
              <a:rPr lang="en-US" altLang="zh-TW" sz="2400" dirty="0"/>
              <a:t>and the </a:t>
            </a:r>
            <a:r>
              <a:rPr lang="en-US" altLang="zh-TW" sz="2400" dirty="0" err="1"/>
              <a:t>MicaZ</a:t>
            </a:r>
            <a:r>
              <a:rPr lang="en-US" altLang="zh-TW" sz="2400" dirty="0"/>
              <a:t> mote is </a:t>
            </a:r>
            <a:r>
              <a:rPr lang="en-US" altLang="zh-TW" sz="2400" dirty="0">
                <a:solidFill>
                  <a:srgbClr val="FF0000"/>
                </a:solidFill>
              </a:rPr>
              <a:t>1 year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54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</a:t>
            </a:r>
            <a:r>
              <a:rPr lang="en-US" altLang="zh-TW" sz="2800" dirty="0" smtClean="0"/>
              <a:t>Analysis - Hardware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Lower power consumption does not imply that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has less functionality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err="1"/>
              <a:t>Telos</a:t>
            </a:r>
            <a:r>
              <a:rPr lang="en-US" altLang="zh-TW" sz="2400" dirty="0"/>
              <a:t> features a </a:t>
            </a:r>
            <a:r>
              <a:rPr lang="en-US" altLang="zh-TW" sz="2400" dirty="0">
                <a:solidFill>
                  <a:srgbClr val="FF0000"/>
                </a:solidFill>
              </a:rPr>
              <a:t>DMA controller </a:t>
            </a:r>
            <a:r>
              <a:rPr lang="en-US" altLang="zh-TW" sz="2400" dirty="0"/>
              <a:t>that operates while the MCU core is sleeping. The DMA permits applications to sample from the ADC, output a voltage on the DAC</a:t>
            </a:r>
            <a:r>
              <a:rPr lang="en-US" altLang="zh-TW" sz="2400" dirty="0" smtClean="0"/>
              <a:t>, or </a:t>
            </a:r>
            <a:r>
              <a:rPr lang="en-US" altLang="zh-TW" sz="2400" dirty="0"/>
              <a:t>transfer data to and from the radio without interrupting the MCU.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045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DMA?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16" y="1600200"/>
            <a:ext cx="63129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</a:t>
            </a:r>
            <a:r>
              <a:rPr lang="en-US" altLang="zh-TW" sz="2800" dirty="0" smtClean="0"/>
              <a:t>Analysis - </a:t>
            </a:r>
            <a:r>
              <a:rPr lang="en-US" altLang="zh-TW" sz="2800" dirty="0"/>
              <a:t>Hardware function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performance enhancements of </a:t>
            </a:r>
            <a:r>
              <a:rPr lang="en-US" altLang="zh-TW" sz="2400" dirty="0" smtClean="0"/>
              <a:t>DMA permit </a:t>
            </a:r>
            <a:r>
              <a:rPr lang="en-US" altLang="zh-TW" sz="2400" dirty="0"/>
              <a:t>up to </a:t>
            </a:r>
            <a:r>
              <a:rPr lang="en-US" altLang="zh-TW" sz="2400" dirty="0" smtClean="0">
                <a:solidFill>
                  <a:srgbClr val="FF0000"/>
                </a:solidFill>
              </a:rPr>
              <a:t>200k</a:t>
            </a:r>
            <a:r>
              <a:rPr lang="en-US" altLang="zh-TW" sz="2400" dirty="0" smtClean="0"/>
              <a:t> samples/sec </a:t>
            </a:r>
            <a:r>
              <a:rPr lang="en-US" altLang="zh-TW" sz="2400" dirty="0"/>
              <a:t>ADC </a:t>
            </a:r>
            <a:r>
              <a:rPr lang="en-US" altLang="zh-TW" sz="2400" dirty="0" smtClean="0"/>
              <a:t>sampling.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also has </a:t>
            </a:r>
            <a:r>
              <a:rPr lang="en-US" altLang="zh-TW" sz="2400" dirty="0">
                <a:solidFill>
                  <a:srgbClr val="FF0000"/>
                </a:solidFill>
              </a:rPr>
              <a:t>built-in brown-out reset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supply voltage supervisor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interrupt driven sensors </a:t>
            </a:r>
            <a:r>
              <a:rPr lang="en-US" altLang="zh-TW" sz="2400" dirty="0"/>
              <a:t>to maximize the sleeping time of the mote.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33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Wireless sensor networks are ideally suited for </a:t>
            </a:r>
            <a:r>
              <a:rPr lang="en-US" altLang="zh-TW" sz="2400" dirty="0" smtClean="0">
                <a:solidFill>
                  <a:srgbClr val="FF0000"/>
                </a:solidFill>
              </a:rPr>
              <a:t>long-lived</a:t>
            </a:r>
            <a:r>
              <a:rPr lang="en-US" altLang="zh-TW" sz="2400" dirty="0" smtClean="0"/>
              <a:t> applications deployed at large densities for </a:t>
            </a:r>
            <a:r>
              <a:rPr lang="en-US" altLang="zh-TW" sz="2400" dirty="0" smtClean="0">
                <a:solidFill>
                  <a:srgbClr val="FF0000"/>
                </a:solidFill>
              </a:rPr>
              <a:t>low cost</a:t>
            </a:r>
            <a:r>
              <a:rPr lang="en-US" altLang="zh-TW" sz="2400" dirty="0" smtClean="0"/>
              <a:t>. </a:t>
            </a:r>
          </a:p>
          <a:p>
            <a:r>
              <a:rPr lang="en-US" altLang="zh-TW" sz="2400" dirty="0" smtClean="0"/>
              <a:t>Unfortunately, the current WSN platforms built from commercial off-the-shelf (COTS) components have </a:t>
            </a:r>
            <a:r>
              <a:rPr lang="en-US" altLang="zh-TW" sz="2400" dirty="0" smtClean="0">
                <a:solidFill>
                  <a:srgbClr val="FF0000"/>
                </a:solidFill>
              </a:rPr>
              <a:t>a lifetime of no more than two years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communicate through non-standard interfaces</a:t>
            </a:r>
            <a:r>
              <a:rPr lang="en-US" altLang="zh-TW" sz="2400" dirty="0" smtClean="0"/>
              <a:t>, are </a:t>
            </a:r>
            <a:r>
              <a:rPr lang="en-US" altLang="zh-TW" sz="2400" dirty="0" smtClean="0">
                <a:solidFill>
                  <a:srgbClr val="FF0000"/>
                </a:solidFill>
              </a:rPr>
              <a:t>expensive</a:t>
            </a:r>
            <a:r>
              <a:rPr lang="en-US" altLang="zh-TW" sz="2400" dirty="0" smtClean="0"/>
              <a:t>, and are </a:t>
            </a:r>
            <a:r>
              <a:rPr lang="en-US" altLang="zh-TW" sz="2400" dirty="0" smtClean="0">
                <a:solidFill>
                  <a:srgbClr val="FF0000"/>
                </a:solidFill>
              </a:rPr>
              <a:t>difficult to use </a:t>
            </a:r>
            <a:r>
              <a:rPr lang="en-US" altLang="zh-TW" sz="2400" dirty="0" smtClean="0"/>
              <a:t>for experimentation, development, testing, and deployment.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6003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built-in brown-out reset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60311" cy="4392488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2483768" y="2996952"/>
            <a:ext cx="0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83768" y="3002672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手繪多邊形 10"/>
          <p:cNvSpPr/>
          <p:nvPr/>
        </p:nvSpPr>
        <p:spPr>
          <a:xfrm>
            <a:off x="1474470" y="2805854"/>
            <a:ext cx="6355080" cy="1183216"/>
          </a:xfrm>
          <a:custGeom>
            <a:avLst/>
            <a:gdLst>
              <a:gd name="connsiteX0" fmla="*/ 0 w 6355080"/>
              <a:gd name="connsiteY0" fmla="*/ 1183216 h 1183216"/>
              <a:gd name="connsiteX1" fmla="*/ 537210 w 6355080"/>
              <a:gd name="connsiteY1" fmla="*/ 497416 h 1183216"/>
              <a:gd name="connsiteX2" fmla="*/ 1337310 w 6355080"/>
              <a:gd name="connsiteY2" fmla="*/ 85936 h 1183216"/>
              <a:gd name="connsiteX3" fmla="*/ 2823210 w 6355080"/>
              <a:gd name="connsiteY3" fmla="*/ 5926 h 1183216"/>
              <a:gd name="connsiteX4" fmla="*/ 6355080 w 6355080"/>
              <a:gd name="connsiteY4" fmla="*/ 5926 h 1183216"/>
              <a:gd name="connsiteX5" fmla="*/ 6355080 w 6355080"/>
              <a:gd name="connsiteY5" fmla="*/ 5926 h 118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5080" h="1183216">
                <a:moveTo>
                  <a:pt x="0" y="1183216"/>
                </a:moveTo>
                <a:cubicBezTo>
                  <a:pt x="157162" y="931756"/>
                  <a:pt x="314325" y="680296"/>
                  <a:pt x="537210" y="497416"/>
                </a:cubicBezTo>
                <a:cubicBezTo>
                  <a:pt x="760095" y="314536"/>
                  <a:pt x="956310" y="167851"/>
                  <a:pt x="1337310" y="85936"/>
                </a:cubicBezTo>
                <a:cubicBezTo>
                  <a:pt x="1718310" y="4021"/>
                  <a:pt x="1986915" y="19261"/>
                  <a:pt x="2823210" y="5926"/>
                </a:cubicBezTo>
                <a:cubicBezTo>
                  <a:pt x="3659505" y="-7409"/>
                  <a:pt x="6355080" y="5926"/>
                  <a:pt x="6355080" y="5926"/>
                </a:cubicBezTo>
                <a:lnTo>
                  <a:pt x="6355080" y="592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</a:t>
            </a:r>
            <a:r>
              <a:rPr lang="en-US" altLang="zh-TW" sz="2800" dirty="0" smtClean="0"/>
              <a:t>Analysis - testing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We tested the effect of distance on received signal strength (RSSI), packet success rate, and link quality (LQI</a:t>
            </a:r>
            <a:r>
              <a:rPr lang="en-US" altLang="zh-TW" sz="2400" dirty="0" smtClean="0"/>
              <a:t>).</a:t>
            </a:r>
          </a:p>
          <a:p>
            <a:r>
              <a:rPr lang="en-US" altLang="zh-TW" sz="2400" dirty="0"/>
              <a:t>We placed 10 receivers </a:t>
            </a:r>
            <a:r>
              <a:rPr lang="en-US" altLang="zh-TW" sz="2400" dirty="0">
                <a:solidFill>
                  <a:srgbClr val="FF0000"/>
                </a:solidFill>
              </a:rPr>
              <a:t>at the same location </a:t>
            </a:r>
            <a:r>
              <a:rPr lang="en-US" altLang="zh-TW" sz="2400" dirty="0"/>
              <a:t>and 1 node transmitting at 0dBm at a distanced,</a:t>
            </a:r>
            <a:r>
              <a:rPr lang="en-US" altLang="zh-TW" sz="2400" dirty="0">
                <a:solidFill>
                  <a:srgbClr val="FF0000"/>
                </a:solidFill>
              </a:rPr>
              <a:t> all located 4” above the ground outdoors</a:t>
            </a:r>
            <a:r>
              <a:rPr lang="en-US" altLang="zh-TW" sz="2400" dirty="0"/>
              <a:t>. We averaged the results over all receivers.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550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</a:t>
            </a:r>
            <a:r>
              <a:rPr lang="en-US" altLang="zh-TW" sz="2800" dirty="0" smtClean="0"/>
              <a:t>Analysis - testing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8859791" cy="3024336"/>
          </a:xfrm>
        </p:spPr>
      </p:pic>
    </p:spTree>
    <p:extLst>
      <p:ext uri="{BB962C8B-B14F-4D97-AF65-F5344CB8AC3E}">
        <p14:creationId xmlns:p14="http://schemas.microsoft.com/office/powerpoint/2010/main" val="3184592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C. Analysis - testing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 The </a:t>
            </a:r>
            <a:r>
              <a:rPr lang="en-US" altLang="zh-TW" sz="2400" dirty="0">
                <a:solidFill>
                  <a:srgbClr val="FF0000"/>
                </a:solidFill>
              </a:rPr>
              <a:t>LQI</a:t>
            </a:r>
            <a:r>
              <a:rPr lang="en-US" altLang="zh-TW" sz="2400" dirty="0"/>
              <a:t> provided by the radio </a:t>
            </a:r>
            <a:r>
              <a:rPr lang="en-US" altLang="zh-TW" sz="2400" dirty="0">
                <a:solidFill>
                  <a:srgbClr val="FF0000"/>
                </a:solidFill>
              </a:rPr>
              <a:t>closely maps</a:t>
            </a:r>
            <a:r>
              <a:rPr lang="en-US" altLang="zh-TW" sz="2400" dirty="0"/>
              <a:t> to the packet success rate as shown in Figure 5. The </a:t>
            </a:r>
            <a:r>
              <a:rPr lang="en-US" altLang="zh-TW" sz="2400" dirty="0">
                <a:solidFill>
                  <a:srgbClr val="FF0000"/>
                </a:solidFill>
              </a:rPr>
              <a:t>RSSI</a:t>
            </a:r>
            <a:r>
              <a:rPr lang="en-US" altLang="zh-TW" sz="2400" dirty="0"/>
              <a:t> follows an exponential decrease while the packet success rate is </a:t>
            </a:r>
            <a:r>
              <a:rPr lang="en-US" altLang="zh-TW" sz="2400" dirty="0">
                <a:solidFill>
                  <a:srgbClr val="FF0000"/>
                </a:solidFill>
              </a:rPr>
              <a:t>high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7329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C. Analysis - </a:t>
            </a:r>
            <a:r>
              <a:rPr lang="en-US" altLang="zh-TW" dirty="0" smtClean="0"/>
              <a:t>higher </a:t>
            </a:r>
            <a:r>
              <a:rPr lang="en-US" altLang="zh-TW" dirty="0"/>
              <a:t>speed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consequence of using a higher speed radio is that it may saturate the MCU’s processing capabilities when the channel is fully loaded. </a:t>
            </a:r>
          </a:p>
          <a:p>
            <a:r>
              <a:rPr lang="en-US" altLang="zh-TW" sz="2400" dirty="0" smtClean="0"/>
              <a:t>We </a:t>
            </a:r>
            <a:r>
              <a:rPr lang="en-US" altLang="zh-TW" sz="2400" dirty="0"/>
              <a:t>ran experiments on a 30 node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network to measure the effective bandwidth. A single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node is able to source approximately 1/2 of the full data bandwidth of the channel, or 125kbps.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966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TELOS </a:t>
            </a:r>
            <a:r>
              <a:rPr lang="en-US" altLang="zh-TW" dirty="0" smtClean="0"/>
              <a:t>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A. Technological Trends</a:t>
            </a:r>
          </a:p>
          <a:p>
            <a:r>
              <a:rPr lang="en-US" altLang="zh-TW" sz="2400" dirty="0"/>
              <a:t>B. Integrated Design</a:t>
            </a:r>
          </a:p>
          <a:p>
            <a:r>
              <a:rPr lang="en-US" altLang="zh-TW" sz="2400" dirty="0"/>
              <a:t>C. Analysis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D. Enabling Research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25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D. Enabling </a:t>
            </a:r>
            <a:r>
              <a:rPr lang="en-US" altLang="zh-TW" sz="2800" dirty="0" smtClean="0"/>
              <a:t>Research - button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Since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features a “User Button” for external user input, a combination of pressing the reset and user buttons may be required to boot to the golden image. </a:t>
            </a:r>
          </a:p>
          <a:p>
            <a:r>
              <a:rPr lang="en-US" altLang="zh-TW" sz="2400" dirty="0"/>
              <a:t>The user button may </a:t>
            </a:r>
            <a:r>
              <a:rPr lang="en-US" altLang="zh-TW" sz="2400" dirty="0">
                <a:solidFill>
                  <a:srgbClr val="FF0000"/>
                </a:solidFill>
              </a:rPr>
              <a:t>serve other user programmable services </a:t>
            </a:r>
            <a:r>
              <a:rPr lang="en-US" altLang="zh-TW" sz="2400" dirty="0"/>
              <a:t>thereby providing a method for physical input to be received at the mote when radio commands are not an option (</a:t>
            </a:r>
            <a:r>
              <a:rPr lang="en-US" altLang="zh-TW" sz="2400" dirty="0">
                <a:solidFill>
                  <a:srgbClr val="FF0000"/>
                </a:solidFill>
              </a:rPr>
              <a:t>such as during physical deployment</a:t>
            </a:r>
            <a:r>
              <a:rPr lang="en-US" altLang="zh-TW" sz="2400" dirty="0"/>
              <a:t>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0895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D. Enabling Research - button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10872" cy="4114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low power profile also makes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attractive for rechargeable designs, including </a:t>
            </a:r>
            <a:r>
              <a:rPr lang="en-US" altLang="zh-TW" sz="2400" dirty="0">
                <a:solidFill>
                  <a:srgbClr val="FF0000"/>
                </a:solidFill>
              </a:rPr>
              <a:t>solar</a:t>
            </a:r>
            <a:r>
              <a:rPr lang="en-US" altLang="zh-TW" sz="2400" dirty="0"/>
              <a:t> and </a:t>
            </a:r>
            <a:r>
              <a:rPr lang="en-US" altLang="zh-TW" sz="2400" dirty="0">
                <a:solidFill>
                  <a:srgbClr val="FF0000"/>
                </a:solidFill>
              </a:rPr>
              <a:t>vibration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harvesting. Since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operates down to 1.8V.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9719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D. Enabling Research </a:t>
            </a:r>
            <a:r>
              <a:rPr lang="en-US" altLang="zh-TW" sz="2800" dirty="0" smtClean="0"/>
              <a:t>-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Finally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lowers the barrier of entry for using WSNs. </a:t>
            </a:r>
            <a:endParaRPr lang="en-US" altLang="zh-TW" sz="2400" dirty="0" smtClean="0"/>
          </a:p>
          <a:p>
            <a:r>
              <a:rPr lang="en-US" altLang="zh-TW" sz="2400" dirty="0" smtClean="0"/>
              <a:t>By </a:t>
            </a:r>
            <a:r>
              <a:rPr lang="en-US" altLang="zh-TW" sz="2400" dirty="0"/>
              <a:t>using USB on every mote, any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may operate as an experimental device on a lab bench, a gateway to a PC or higher functionality device, or as a node in a large </a:t>
            </a:r>
            <a:r>
              <a:rPr lang="en-US" altLang="zh-TW" sz="2400" dirty="0" err="1"/>
              <a:t>testbed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5606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We showed that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is the lowest power mote to date.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includes numerous enhancements that enable research in wireless sensor networks while making the devices easier to use and lowering the per-module cost. </a:t>
            </a:r>
          </a:p>
          <a:p>
            <a:r>
              <a:rPr lang="en-US" altLang="zh-TW" sz="2400" dirty="0"/>
              <a:t>Other features, like hardware write protection and radio signal </a:t>
            </a:r>
            <a:r>
              <a:rPr lang="en-US" altLang="zh-TW" sz="2400" dirty="0" err="1"/>
              <a:t>stabil-ity</a:t>
            </a:r>
            <a:r>
              <a:rPr lang="en-US" altLang="zh-TW" sz="2400" dirty="0"/>
              <a:t>, closely map to current research. </a:t>
            </a:r>
            <a:endParaRPr lang="en-US" altLang="zh-TW" sz="2400" dirty="0" smtClean="0"/>
          </a:p>
          <a:p>
            <a:r>
              <a:rPr lang="en-US" altLang="zh-TW" sz="2400" dirty="0"/>
              <a:t> Additional flexibility allows software to configure or disable hardware modules. </a:t>
            </a:r>
            <a:r>
              <a:rPr lang="en-US" altLang="zh-TW" sz="2400" dirty="0" err="1"/>
              <a:t>Telos</a:t>
            </a:r>
            <a:r>
              <a:rPr lang="en-US" altLang="zh-TW" sz="2400" dirty="0"/>
              <a:t> is a robust module with lower power consumption yet greater performance than existing designs.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861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sz="2400" dirty="0" err="1" smtClean="0"/>
              <a:t>Telos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a new design to further research in sensor networks with three major goals: </a:t>
            </a:r>
            <a:r>
              <a:rPr lang="en-US" altLang="zh-TW" sz="2400" dirty="0">
                <a:solidFill>
                  <a:srgbClr val="FF0000"/>
                </a:solidFill>
              </a:rPr>
              <a:t>lower power operation </a:t>
            </a:r>
            <a:r>
              <a:rPr lang="en-US" altLang="zh-TW" sz="2400" dirty="0"/>
              <a:t>than previous mote generations</a:t>
            </a:r>
            <a:r>
              <a:rPr lang="en-US" altLang="zh-TW" sz="2400" dirty="0">
                <a:solidFill>
                  <a:srgbClr val="FF0000"/>
                </a:solidFill>
              </a:rPr>
              <a:t>, easy to use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robustness</a:t>
            </a:r>
            <a:r>
              <a:rPr lang="en-US" altLang="zh-TW" sz="2400" dirty="0"/>
              <a:t> for experimentation and deployment.</a:t>
            </a:r>
            <a:endParaRPr lang="en-US" altLang="zh-TW" sz="24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428470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RELATEDWORK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US" altLang="zh-TW" sz="24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56376" cy="5148243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755576" y="5661248"/>
            <a:ext cx="1296144" cy="576064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TELOS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sz="2400" dirty="0" err="1" smtClean="0"/>
              <a:t>Telos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a new design to further research in sensor networks with three major goals: </a:t>
            </a:r>
            <a:r>
              <a:rPr lang="en-US" altLang="zh-TW" sz="2400" dirty="0">
                <a:solidFill>
                  <a:srgbClr val="FF0000"/>
                </a:solidFill>
              </a:rPr>
              <a:t>lower power operation </a:t>
            </a:r>
            <a:r>
              <a:rPr lang="en-US" altLang="zh-TW" sz="2400" dirty="0"/>
              <a:t>than previous mote generations</a:t>
            </a:r>
            <a:r>
              <a:rPr lang="en-US" altLang="zh-TW" sz="2400" dirty="0">
                <a:solidFill>
                  <a:srgbClr val="FF0000"/>
                </a:solidFill>
              </a:rPr>
              <a:t>, easy to use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FF0000"/>
                </a:solidFill>
              </a:rPr>
              <a:t>robustness</a:t>
            </a:r>
            <a:r>
              <a:rPr lang="en-US" altLang="zh-TW" sz="2400" dirty="0"/>
              <a:t> for experimentation and deployment.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09599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TELOS </a:t>
            </a:r>
            <a:r>
              <a:rPr lang="en-US" altLang="zh-TW" dirty="0" smtClean="0"/>
              <a:t>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A. Technological Trends</a:t>
            </a:r>
          </a:p>
          <a:p>
            <a:r>
              <a:rPr lang="en-US" altLang="zh-TW" sz="2400" dirty="0"/>
              <a:t>B. Integrated Design</a:t>
            </a:r>
          </a:p>
          <a:p>
            <a:r>
              <a:rPr lang="en-US" altLang="zh-TW" sz="2400" dirty="0"/>
              <a:t>C. Analysis</a:t>
            </a:r>
          </a:p>
          <a:p>
            <a:r>
              <a:rPr lang="en-US" altLang="zh-TW" sz="2400" dirty="0"/>
              <a:t>D. Enabling Research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889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18"/>
            <a:ext cx="7924800" cy="1143000"/>
          </a:xfrm>
        </p:spPr>
        <p:txBody>
          <a:bodyPr/>
          <a:lstStyle/>
          <a:p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MCU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Our low power principle focuses on reducing the sleep current and wakeup time of our system.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/>
        </p:blipFill>
        <p:spPr>
          <a:xfrm>
            <a:off x="1907704" y="2204864"/>
            <a:ext cx="5711880" cy="4562571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5868144" y="5157192"/>
            <a:ext cx="864096" cy="434310"/>
          </a:xfrm>
          <a:prstGeom prst="fra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8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18"/>
            <a:ext cx="7924800" cy="1143000"/>
          </a:xfrm>
        </p:spPr>
        <p:txBody>
          <a:bodyPr/>
          <a:lstStyle/>
          <a:p>
            <a:r>
              <a:rPr lang="en-US" altLang="zh-TW" sz="3200" dirty="0"/>
              <a:t>A. Technological </a:t>
            </a:r>
            <a:r>
              <a:rPr lang="en-US" altLang="zh-TW" sz="3200" dirty="0" smtClean="0"/>
              <a:t>Trends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trend is to keep the RAM and Flash sizes constant (shown in Figure 4) while adding additional hardware accelerator modules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The MSP430 provides us with the largest on-chip RAM buffer (10kB), useful for on-chip </a:t>
            </a:r>
            <a:br>
              <a:rPr lang="en-US" altLang="zh-TW" sz="2400" dirty="0"/>
            </a:br>
            <a:r>
              <a:rPr lang="en-US" altLang="zh-TW" sz="2400" dirty="0" smtClean="0"/>
              <a:t>signal </a:t>
            </a:r>
            <a:r>
              <a:rPr lang="en-US" altLang="zh-TW" sz="2400" dirty="0"/>
              <a:t>processing.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1" r="5996" b="28288"/>
          <a:stretch/>
        </p:blipFill>
        <p:spPr>
          <a:xfrm>
            <a:off x="4105632" y="3211845"/>
            <a:ext cx="4937760" cy="3386637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6660232" y="6308188"/>
            <a:ext cx="864096" cy="290294"/>
          </a:xfrm>
          <a:prstGeom prst="fra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7732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178</TotalTime>
  <Words>2308</Words>
  <Application>Microsoft Office PowerPoint</Application>
  <PresentationFormat>如螢幕大小 (4:3)</PresentationFormat>
  <Paragraphs>208</Paragraphs>
  <Slides>39</Slides>
  <Notes>30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地平線</vt:lpstr>
      <vt:lpstr>Telos: Enabling Ultra-Low Power Wireless Research</vt:lpstr>
      <vt:lpstr>Outline</vt:lpstr>
      <vt:lpstr>INTRODUCTION</vt:lpstr>
      <vt:lpstr>INTRODUCTION</vt:lpstr>
      <vt:lpstr>RELATEDWORK</vt:lpstr>
      <vt:lpstr>TELOS PLATFORM</vt:lpstr>
      <vt:lpstr>TELOS PLATFORM</vt:lpstr>
      <vt:lpstr>A. Technological Trends - MCU</vt:lpstr>
      <vt:lpstr>A. Technological Trends - RAM</vt:lpstr>
      <vt:lpstr>A. Technological Trends - bandwidth</vt:lpstr>
      <vt:lpstr>A. Technological Trends - bandwidth</vt:lpstr>
      <vt:lpstr>A. Technological Trends - bandwidth</vt:lpstr>
      <vt:lpstr>A. Technological Trends</vt:lpstr>
      <vt:lpstr> A. Technological Trends  Cc2420 - COMMUNICATE</vt:lpstr>
      <vt:lpstr> A. Technological Trends  Cc2420 - hARDWARE</vt:lpstr>
      <vt:lpstr>TELOS PLATFORM</vt:lpstr>
      <vt:lpstr>B. Integrated Design</vt:lpstr>
      <vt:lpstr>B. Integrated Design</vt:lpstr>
      <vt:lpstr>B. Integrated Design - Antenna</vt:lpstr>
      <vt:lpstr>B. Integrated Design - usb</vt:lpstr>
      <vt:lpstr>B. Integrated Design - Board</vt:lpstr>
      <vt:lpstr>B. Integrated Design – “sub-circuit”</vt:lpstr>
      <vt:lpstr>TELOS PLATFORM</vt:lpstr>
      <vt:lpstr>C. Analysis</vt:lpstr>
      <vt:lpstr>C. Analysis</vt:lpstr>
      <vt:lpstr>C. Analysis - lifetime</vt:lpstr>
      <vt:lpstr>C. Analysis - Hardware function</vt:lpstr>
      <vt:lpstr>What is DMA?</vt:lpstr>
      <vt:lpstr>C. Analysis - Hardware function</vt:lpstr>
      <vt:lpstr>What is built-in brown-out reset</vt:lpstr>
      <vt:lpstr>C. Analysis - testing</vt:lpstr>
      <vt:lpstr>C. Analysis - testing</vt:lpstr>
      <vt:lpstr>C. Analysis - testing</vt:lpstr>
      <vt:lpstr>C. Analysis - higher speed</vt:lpstr>
      <vt:lpstr>TELOS PLATFORM</vt:lpstr>
      <vt:lpstr>D. Enabling Research - button</vt:lpstr>
      <vt:lpstr>D. Enabling Research - button</vt:lpstr>
      <vt:lpstr>D. Enabling Research -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Telos: Enabling Ultra-Low Power Wireless Research</dc:title>
  <dc:creator>Neat-ProA</dc:creator>
  <cp:lastModifiedBy>Neat-ProA</cp:lastModifiedBy>
  <cp:revision>17</cp:revision>
  <dcterms:created xsi:type="dcterms:W3CDTF">2013-03-28T01:11:51Z</dcterms:created>
  <dcterms:modified xsi:type="dcterms:W3CDTF">2013-03-28T04:10:16Z</dcterms:modified>
</cp:coreProperties>
</file>