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41"/>
  </p:handoutMasterIdLst>
  <p:sldIdLst>
    <p:sldId id="256" r:id="rId2"/>
    <p:sldId id="257" r:id="rId3"/>
    <p:sldId id="266" r:id="rId4"/>
    <p:sldId id="258" r:id="rId5"/>
    <p:sldId id="265" r:id="rId6"/>
    <p:sldId id="267" r:id="rId7"/>
    <p:sldId id="268" r:id="rId8"/>
    <p:sldId id="260" r:id="rId9"/>
    <p:sldId id="269" r:id="rId10"/>
    <p:sldId id="270" r:id="rId11"/>
    <p:sldId id="261" r:id="rId12"/>
    <p:sldId id="262" r:id="rId13"/>
    <p:sldId id="263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1" r:id="rId36"/>
    <p:sldId id="294" r:id="rId37"/>
    <p:sldId id="293" r:id="rId38"/>
    <p:sldId id="295" r:id="rId39"/>
    <p:sldId id="296" r:id="rId40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F6722-5BC0-4BAF-94A8-BA3835F35B11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EB8CF-A41A-4003-91F7-DF05722741A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B7DB51-0FA8-4BDD-9C78-3EE764EF2A8A}" type="datetimeFigureOut">
              <a:rPr lang="zh-TW" altLang="en-US" smtClean="0"/>
              <a:pPr/>
              <a:t>2013/3/14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496944" cy="1470025"/>
          </a:xfrm>
        </p:spPr>
        <p:txBody>
          <a:bodyPr>
            <a:noAutofit/>
          </a:bodyPr>
          <a:lstStyle/>
          <a:p>
            <a:r>
              <a:rPr lang="en-US" altLang="zh-TW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Overview of Sensor Networks</a:t>
            </a:r>
            <a:endParaRPr lang="zh-TW" altLang="en-US" sz="4800" b="1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499415130</a:t>
            </a:r>
            <a:r>
              <a:rPr lang="zh-TW" altLang="en-US" dirty="0" smtClean="0"/>
              <a:t> 王維寬</a:t>
            </a:r>
            <a:endParaRPr lang="en-US" altLang="zh-TW" dirty="0" smtClean="0"/>
          </a:p>
          <a:p>
            <a:r>
              <a:rPr lang="en-US" altLang="zh-TW" dirty="0" smtClean="0"/>
              <a:t>601415010</a:t>
            </a:r>
            <a:r>
              <a:rPr lang="zh-TW" altLang="en-US" dirty="0" smtClean="0"/>
              <a:t> 林奕丞</a:t>
            </a:r>
            <a:endParaRPr lang="en-US" altLang="zh-TW" dirty="0" smtClean="0"/>
          </a:p>
          <a:p>
            <a:r>
              <a:rPr lang="en-US" altLang="zh-TW" dirty="0" smtClean="0"/>
              <a:t>601441045</a:t>
            </a:r>
            <a:r>
              <a:rPr lang="zh-TW" altLang="en-US" dirty="0" smtClean="0"/>
              <a:t> 鄭賜福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687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037080"/>
          </a:xfrm>
        </p:spPr>
        <p:txBody>
          <a:bodyPr>
            <a:normAutofit/>
          </a:bodyPr>
          <a:lstStyle/>
          <a:p>
            <a:r>
              <a:rPr lang="en-US" altLang="zh-TW" dirty="0"/>
              <a:t>M</a:t>
            </a:r>
            <a:r>
              <a:rPr lang="en-US" altLang="zh-TW" dirty="0" smtClean="0"/>
              <a:t>onitoring </a:t>
            </a:r>
            <a:r>
              <a:rPr lang="en-US" altLang="zh-TW" dirty="0"/>
              <a:t>the microclimate throughout the volume of redwood </a:t>
            </a:r>
            <a:r>
              <a:rPr lang="en-US" altLang="zh-TW" dirty="0" smtClean="0"/>
              <a:t>trees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Climatic factor :</a:t>
            </a:r>
          </a:p>
          <a:p>
            <a:pPr lvl="2"/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Photosynthesis</a:t>
            </a:r>
          </a:p>
          <a:p>
            <a:pPr lvl="2"/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Water and nutrient transport</a:t>
            </a:r>
          </a:p>
          <a:p>
            <a:pPr lvl="2"/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Growth patterns</a:t>
            </a: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67544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Environmental monitoring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999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Environmental monitoring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rmAutofit/>
          </a:bodyPr>
          <a:lstStyle/>
          <a:p>
            <a:r>
              <a:rPr lang="en-US" altLang="zh-TW" sz="2000" dirty="0"/>
              <a:t>WSN climate data. The WSN samples climate data every ﬁve minutes and computes an average temperature at each elevation.</a:t>
            </a:r>
            <a:endParaRPr lang="zh-TW" alt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40682"/>
            <a:ext cx="5832648" cy="355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1155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pPr algn="ctr"/>
            <a:r>
              <a:rPr lang="en-US" altLang="zh-TW" dirty="0"/>
              <a:t>Environmental monitoring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25112"/>
          </a:xfrm>
        </p:spPr>
        <p:txBody>
          <a:bodyPr>
            <a:normAutofit/>
          </a:bodyPr>
          <a:lstStyle/>
          <a:p>
            <a:pPr algn="just"/>
            <a:r>
              <a:rPr lang="en-US" altLang="zh-TW" sz="2400" dirty="0"/>
              <a:t>Wireless sensor node for environmental monitoring. An entire wireless </a:t>
            </a:r>
            <a:r>
              <a:rPr lang="en-US" altLang="zh-TW" sz="2400" dirty="0" smtClean="0"/>
              <a:t>weather </a:t>
            </a:r>
            <a:r>
              <a:rPr lang="en-US" altLang="zh-TW" sz="2400" dirty="0"/>
              <a:t>station ﬁts in a tube about the size of a </a:t>
            </a:r>
            <a:r>
              <a:rPr lang="en-US" altLang="zh-TW" sz="2400" dirty="0" err="1" smtClean="0"/>
              <a:t>ﬁlm</a:t>
            </a:r>
            <a:r>
              <a:rPr lang="en-US" altLang="zh-TW" sz="2400" dirty="0" smtClean="0"/>
              <a:t> canister.</a:t>
            </a:r>
            <a:endParaRPr lang="zh-TW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6984776" cy="3523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3441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/>
              <a:t>Motion monitoring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Physical structure:</a:t>
            </a:r>
          </a:p>
          <a:p>
            <a:pPr lvl="2"/>
            <a:r>
              <a:rPr lang="en-US" altLang="zh-TW" dirty="0" smtClean="0"/>
              <a:t>Vibration</a:t>
            </a:r>
          </a:p>
          <a:p>
            <a:pPr lvl="2"/>
            <a:r>
              <a:rPr lang="en-US" altLang="zh-TW" dirty="0" smtClean="0"/>
              <a:t>Acoustic emissions</a:t>
            </a:r>
          </a:p>
          <a:p>
            <a:pPr lvl="2"/>
            <a:r>
              <a:rPr lang="en-US" altLang="zh-TW" dirty="0" smtClean="0"/>
              <a:t>Response to stimuli</a:t>
            </a:r>
          </a:p>
          <a:p>
            <a:pPr lvl="8"/>
            <a:endParaRPr lang="en-US" altLang="zh-TW" dirty="0"/>
          </a:p>
          <a:p>
            <a:r>
              <a:rPr lang="en-US" altLang="zh-TW" dirty="0"/>
              <a:t>WSN can performing local process at each device and transporting the data continuously to operations staff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8139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/>
              <a:t>Embedded Network </a:t>
            </a:r>
            <a:r>
              <a:rPr lang="en-US" altLang="zh-TW" dirty="0"/>
              <a:t>T</a:t>
            </a:r>
            <a:r>
              <a:rPr lang="en-US" altLang="zh-TW" dirty="0" smtClean="0"/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/>
              <a:t>Embedded Network </a:t>
            </a:r>
            <a:r>
              <a:rPr lang="en-US" altLang="zh-TW" dirty="0" smtClean="0"/>
              <a:t>Technology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WSNs merge a wide range of information technology that spans hardware, systems software, networking, and programming methodologies.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40514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/>
              <a:t>WSN hardware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Data storage</a:t>
            </a:r>
          </a:p>
          <a:p>
            <a:r>
              <a:rPr lang="en-US" altLang="zh-TW" dirty="0" smtClean="0"/>
              <a:t>Sensors</a:t>
            </a:r>
          </a:p>
          <a:p>
            <a:r>
              <a:rPr lang="en-US" altLang="zh-TW" dirty="0" smtClean="0"/>
              <a:t>ADC</a:t>
            </a:r>
          </a:p>
          <a:p>
            <a:r>
              <a:rPr lang="en-US" altLang="zh-TW" dirty="0" smtClean="0"/>
              <a:t>Data transceiver</a:t>
            </a:r>
          </a:p>
          <a:p>
            <a:r>
              <a:rPr lang="en-US" altLang="zh-TW" dirty="0" smtClean="0"/>
              <a:t>Controller</a:t>
            </a:r>
          </a:p>
          <a:p>
            <a:r>
              <a:rPr lang="en-US" altLang="zh-TW" dirty="0" smtClean="0"/>
              <a:t>Energy source (Ex :solar cells, vibration of windows, air condition ducts)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7123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/>
              <a:t>WSN hardware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037080"/>
          </a:xfrm>
        </p:spPr>
        <p:txBody>
          <a:bodyPr/>
          <a:lstStyle/>
          <a:p>
            <a:r>
              <a:rPr lang="en-US" altLang="zh-TW" dirty="0" smtClean="0"/>
              <a:t>Low-power microcontroller have limited storage,</a:t>
            </a:r>
            <a:br>
              <a:rPr lang="en-US" altLang="zh-TW" dirty="0" smtClean="0"/>
            </a:br>
            <a:r>
              <a:rPr lang="en-US" altLang="zh-TW" dirty="0" smtClean="0"/>
              <a:t>typically less than 10K bytes of RAM 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505006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325112"/>
          </a:xfrm>
        </p:spPr>
        <p:txBody>
          <a:bodyPr/>
          <a:lstStyle/>
          <a:p>
            <a:r>
              <a:rPr lang="en-US" altLang="zh-TW" dirty="0" smtClean="0"/>
              <a:t>Physical phenomena         Voltage </a:t>
            </a:r>
            <a:r>
              <a:rPr lang="en-US" altLang="zh-TW" sz="1800" dirty="0" smtClean="0"/>
              <a:t>(change resistance)       </a:t>
            </a:r>
          </a:p>
          <a:p>
            <a:pPr marL="109728" indent="0">
              <a:buNone/>
            </a:pPr>
            <a:r>
              <a:rPr lang="en-US" altLang="zh-TW" sz="1800" dirty="0" smtClean="0"/>
              <a:t>                </a:t>
            </a:r>
            <a:r>
              <a:rPr lang="en-US" altLang="zh-TW" dirty="0" smtClean="0"/>
              <a:t>Binary number</a:t>
            </a:r>
          </a:p>
          <a:p>
            <a:pPr marL="109728" indent="0">
              <a:buNone/>
            </a:pPr>
            <a:endParaRPr lang="en-US" altLang="zh-TW" dirty="0"/>
          </a:p>
          <a:p>
            <a:r>
              <a:rPr lang="en-US" altLang="zh-TW" dirty="0" err="1" smtClean="0"/>
              <a:t>Microelectromechanical</a:t>
            </a:r>
            <a:r>
              <a:rPr lang="en-US" altLang="zh-TW" dirty="0" smtClean="0"/>
              <a:t>  systems(MEMS)</a:t>
            </a: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	High-precision piezoelectric accelerometers(expensive)</a:t>
            </a: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109728" indent="0">
              <a:buNone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109728" indent="0">
              <a:buNone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	Sufficient-precision MEMS(cheap)</a:t>
            </a:r>
            <a:endParaRPr lang="zh-TW" alt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5" name="直線單箭頭接點 4"/>
          <p:cNvCxnSpPr/>
          <p:nvPr/>
        </p:nvCxnSpPr>
        <p:spPr>
          <a:xfrm>
            <a:off x="4283968" y="251405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線單箭頭接點 7"/>
          <p:cNvCxnSpPr/>
          <p:nvPr/>
        </p:nvCxnSpPr>
        <p:spPr>
          <a:xfrm>
            <a:off x="971600" y="29969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>
            <a:off x="2915816" y="4653136"/>
            <a:ext cx="5047" cy="6332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err="1" smtClean="0"/>
              <a:t>Microsensors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84897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err="1" smtClean="0"/>
              <a:t>Microradios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Consumption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</a:rPr>
              <a:t>  Wireless LANs and cell phones : hundreds of </a:t>
            </a:r>
            <a:r>
              <a:rPr lang="en-US" altLang="zh-TW" sz="2000" dirty="0" err="1" smtClean="0">
                <a:solidFill>
                  <a:schemeClr val="accent1">
                    <a:lumMod val="75000"/>
                  </a:schemeClr>
                </a:solidFill>
              </a:rPr>
              <a:t>milliwatts</a:t>
            </a:r>
            <a:endParaRPr lang="en-US" altLang="zh-TW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2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</a:rPr>
              <a:t>WSN radios :</a:t>
            </a:r>
            <a:r>
              <a:rPr lang="zh-TW" alt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</a:rPr>
              <a:t>20 </a:t>
            </a:r>
            <a:r>
              <a:rPr lang="en-US" altLang="zh-TW" sz="2000" dirty="0" err="1" smtClean="0">
                <a:solidFill>
                  <a:schemeClr val="accent1">
                    <a:lumMod val="75000"/>
                  </a:schemeClr>
                </a:solidFill>
              </a:rPr>
              <a:t>milliwatts</a:t>
            </a:r>
            <a:r>
              <a:rPr lang="en-US" altLang="zh-TW" sz="2000" dirty="0" smtClean="0">
                <a:solidFill>
                  <a:schemeClr val="accent1">
                    <a:lumMod val="75000"/>
                  </a:schemeClr>
                </a:solidFill>
              </a:rPr>
              <a:t>(range : tens of meters)</a:t>
            </a:r>
          </a:p>
          <a:p>
            <a:pPr>
              <a:buFont typeface="Wingdings" pitchFamily="2" charset="2"/>
              <a:buChar char="ü"/>
            </a:pPr>
            <a:endParaRPr lang="en-US" altLang="zh-TW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dirty="0" smtClean="0"/>
              <a:t>Communication remains one of the most energy-consuming </a:t>
            </a:r>
            <a:r>
              <a:rPr lang="en-US" altLang="zh-TW" dirty="0" smtClean="0"/>
              <a:t>operations.</a:t>
            </a:r>
          </a:p>
          <a:p>
            <a:pPr lvl="2">
              <a:buNone/>
            </a:pPr>
            <a:r>
              <a:rPr lang="en-US" altLang="zh-TW" dirty="0" smtClean="0"/>
              <a:t>→   </a:t>
            </a:r>
            <a:r>
              <a:rPr lang="en-US" altLang="zh-TW" dirty="0" smtClean="0"/>
              <a:t>1 </a:t>
            </a:r>
            <a:r>
              <a:rPr lang="en-US" altLang="zh-TW" dirty="0" smtClean="0"/>
              <a:t>bit costs as much as 1000 instructions.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xmlns="" val="24185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Sensor</a:t>
            </a:r>
            <a:r>
              <a:rPr lang="zh-TW" altLang="en-US" dirty="0" smtClean="0"/>
              <a:t> </a:t>
            </a:r>
            <a:r>
              <a:rPr lang="en-US" altLang="zh-TW" dirty="0"/>
              <a:t>N</a:t>
            </a:r>
            <a:r>
              <a:rPr lang="en-US" altLang="zh-TW" dirty="0" smtClean="0"/>
              <a:t>etwork</a:t>
            </a:r>
            <a:r>
              <a:rPr lang="zh-TW" altLang="en-US" dirty="0" smtClean="0"/>
              <a:t> </a:t>
            </a:r>
            <a:r>
              <a:rPr lang="en-US" altLang="zh-TW" dirty="0"/>
              <a:t>A</a:t>
            </a:r>
            <a:r>
              <a:rPr lang="en-US" altLang="zh-TW" dirty="0" smtClean="0"/>
              <a:t>pplications</a:t>
            </a:r>
          </a:p>
          <a:p>
            <a:r>
              <a:rPr lang="en-US" altLang="zh-TW" dirty="0" smtClean="0"/>
              <a:t>Embedded Network </a:t>
            </a:r>
            <a:r>
              <a:rPr lang="en-US" altLang="zh-TW" dirty="0"/>
              <a:t>T</a:t>
            </a:r>
            <a:r>
              <a:rPr lang="en-US" altLang="zh-TW" dirty="0" smtClean="0"/>
              <a:t>echnology</a:t>
            </a:r>
          </a:p>
          <a:p>
            <a:r>
              <a:rPr lang="en-US" altLang="zh-TW" dirty="0" smtClean="0"/>
              <a:t>System</a:t>
            </a:r>
            <a:r>
              <a:rPr lang="zh-TW" altLang="en-US" dirty="0" smtClean="0"/>
              <a:t> </a:t>
            </a:r>
            <a:r>
              <a:rPr lang="en-US" altLang="zh-TW" dirty="0"/>
              <a:t>C</a:t>
            </a:r>
            <a:r>
              <a:rPr lang="en-US" altLang="zh-TW" dirty="0" smtClean="0"/>
              <a:t>hallenge</a:t>
            </a:r>
          </a:p>
          <a:p>
            <a:r>
              <a:rPr lang="en-US" altLang="zh-TW" dirty="0" smtClean="0"/>
              <a:t>Self-organized Networks</a:t>
            </a:r>
          </a:p>
          <a:p>
            <a:r>
              <a:rPr lang="en-US" altLang="zh-TW" dirty="0" smtClean="0"/>
              <a:t>Conserving Power </a:t>
            </a:r>
            <a:r>
              <a:rPr lang="en-US" altLang="zh-TW" dirty="0"/>
              <a:t>A</a:t>
            </a:r>
            <a:r>
              <a:rPr lang="en-US" altLang="zh-TW" dirty="0" smtClean="0"/>
              <a:t>nd Bandwidth</a:t>
            </a:r>
          </a:p>
          <a:p>
            <a:r>
              <a:rPr lang="en-US" altLang="zh-TW" dirty="0" smtClean="0"/>
              <a:t>Privacy</a:t>
            </a:r>
          </a:p>
          <a:p>
            <a:r>
              <a:rPr lang="en-US" altLang="zh-TW" dirty="0" smtClean="0"/>
              <a:t>In This Issue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5745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/>
              <a:t>System</a:t>
            </a:r>
            <a:r>
              <a:rPr lang="zh-TW" altLang="en-US" dirty="0" smtClean="0"/>
              <a:t> </a:t>
            </a:r>
            <a:r>
              <a:rPr lang="en-US" altLang="zh-TW" dirty="0"/>
              <a:t>C</a:t>
            </a:r>
            <a:r>
              <a:rPr lang="en-US" altLang="zh-TW" dirty="0" smtClean="0"/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7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System Challenge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network must allocate limited hardware to multiple concurrent activities(sampling sensors, processing and streaming data)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72218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Tiny OS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Focusing on structured interaction with the physical world, rather than on complex human interactivity. </a:t>
            </a:r>
          </a:p>
          <a:p>
            <a:endParaRPr lang="en-US" altLang="zh-TW" dirty="0"/>
          </a:p>
          <a:p>
            <a:r>
              <a:rPr lang="en-US" altLang="zh-TW" dirty="0"/>
              <a:t>Each component handles certain events and </a:t>
            </a:r>
            <a:r>
              <a:rPr lang="en-US" altLang="zh-TW" dirty="0" smtClean="0"/>
              <a:t>signals actions </a:t>
            </a:r>
            <a:r>
              <a:rPr lang="en-US" altLang="zh-TW" dirty="0"/>
              <a:t>in other components, but they never consume processor cycles while waiting for </a:t>
            </a:r>
            <a:r>
              <a:rPr lang="en-US" altLang="zh-TW" dirty="0" smtClean="0"/>
              <a:t>future events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8546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Lower level of network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Acquiring the radio channel</a:t>
            </a:r>
          </a:p>
          <a:p>
            <a:r>
              <a:rPr lang="en-US" altLang="zh-TW" dirty="0" smtClean="0"/>
              <a:t>Framing data stream into packet</a:t>
            </a:r>
          </a:p>
          <a:p>
            <a:r>
              <a:rPr lang="en-US" altLang="zh-TW" dirty="0" smtClean="0"/>
              <a:t>Error coding</a:t>
            </a:r>
          </a:p>
          <a:p>
            <a:r>
              <a:rPr lang="en-US" altLang="zh-TW" dirty="0" smtClean="0"/>
              <a:t>Channel scheduling </a:t>
            </a:r>
          </a:p>
          <a:p>
            <a:r>
              <a:rPr lang="en-US" altLang="zh-TW" dirty="0" smtClean="0"/>
              <a:t>Detecting and process the incoming packets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92322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Higher level of network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Buffer management</a:t>
            </a:r>
          </a:p>
          <a:p>
            <a:r>
              <a:rPr lang="en-US" altLang="zh-TW" dirty="0" smtClean="0"/>
              <a:t>Authentication</a:t>
            </a:r>
          </a:p>
          <a:p>
            <a:r>
              <a:rPr lang="en-US" altLang="zh-TW" dirty="0" smtClean="0"/>
              <a:t>Multiplexing the network</a:t>
            </a:r>
          </a:p>
          <a:p>
            <a:r>
              <a:rPr lang="en-US" altLang="zh-TW" dirty="0" smtClean="0"/>
              <a:t>Receiving and processing a stream</a:t>
            </a:r>
          </a:p>
          <a:p>
            <a:r>
              <a:rPr lang="en-US" altLang="zh-TW" dirty="0" smtClean="0"/>
              <a:t>Delivering important notification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54086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Network sensor platforms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325112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dirty="0" smtClean="0"/>
              <a:t> </a:t>
            </a:r>
            <a:r>
              <a:rPr lang="en-US" altLang="zh-TW" dirty="0" smtClean="0"/>
              <a:t>Berkeley Motes :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Sensing capacities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Communication radio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Computation unit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Power source</a:t>
            </a:r>
          </a:p>
          <a:p>
            <a:pPr>
              <a:buFont typeface="Wingdings" pitchFamily="2" charset="2"/>
              <a:buChar char="ü"/>
            </a:pPr>
            <a:endParaRPr lang="en-US" altLang="zh-TW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dirty="0" smtClean="0"/>
              <a:t>Intel </a:t>
            </a:r>
            <a:r>
              <a:rPr lang="en-US" altLang="zh-TW" dirty="0" err="1" smtClean="0"/>
              <a:t>iMote</a:t>
            </a:r>
            <a:endParaRPr lang="en-US" altLang="zh-TW" dirty="0" smtClean="0"/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ARM processor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Storage</a:t>
            </a:r>
          </a:p>
          <a:p>
            <a:pPr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Radio :</a:t>
            </a:r>
            <a:r>
              <a:rPr lang="zh-TW" alt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The Bluetooth standard</a:t>
            </a:r>
          </a:p>
        </p:txBody>
      </p:sp>
      <p:pic>
        <p:nvPicPr>
          <p:cNvPr id="4" name="Picture 4" descr="micad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775090" y="1988840"/>
            <a:ext cx="2072766" cy="1800200"/>
          </a:xfrm>
          <a:prstGeom prst="rect">
            <a:avLst/>
          </a:prstGeom>
          <a:noFill/>
          <a:ln/>
        </p:spPr>
      </p:pic>
      <p:pic>
        <p:nvPicPr>
          <p:cNvPr id="15362" name="Picture 2" descr="http://clockworkbird9.files.wordpress.com/2009/11/imote2.png?w=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293096"/>
            <a:ext cx="2524956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216336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/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316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/>
              <a:t>Self-organized </a:t>
            </a:r>
            <a:r>
              <a:rPr lang="en-US" altLang="zh-TW" dirty="0" smtClean="0"/>
              <a:t>Networks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network consists of many </a:t>
            </a:r>
            <a:r>
              <a:rPr lang="en-US" altLang="zh-TW" dirty="0" smtClean="0"/>
              <a:t>nodes, each with multiple links connecting to other nodes. Information </a:t>
            </a:r>
            <a:r>
              <a:rPr lang="en-US" altLang="zh-TW" dirty="0"/>
              <a:t>moves hop by hop along a route </a:t>
            </a:r>
            <a:r>
              <a:rPr lang="en-US" altLang="zh-TW" dirty="0" smtClean="0"/>
              <a:t>from the </a:t>
            </a:r>
            <a:r>
              <a:rPr lang="en-US" altLang="zh-TW" dirty="0"/>
              <a:t>point of production to the point of use.</a:t>
            </a:r>
            <a:endParaRPr lang="zh-TW" altLang="en-US" dirty="0"/>
          </a:p>
        </p:txBody>
      </p:sp>
      <p:pic>
        <p:nvPicPr>
          <p:cNvPr id="13316" name="Picture 4" descr="http://www.ccrc.nthu.edu.tw/PPAEUII-Sub4/images/pic/MAC_routin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365104"/>
            <a:ext cx="3168402" cy="20703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0864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Connectivity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When one node transmits</a:t>
            </a:r>
          </a:p>
          <a:p>
            <a:pPr marL="109728" indent="0">
              <a:buNone/>
            </a:pPr>
            <a:r>
              <a:rPr lang="en-US" altLang="zh-TW" dirty="0"/>
              <a:t>  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the link layer listens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on the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channel and transmits only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 when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channel is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clear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109728" indent="0">
              <a:buNone/>
            </a:pPr>
            <a:endParaRPr lang="en-US" altLang="zh-TW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dirty="0" smtClean="0"/>
              <a:t>When not transmitting</a:t>
            </a:r>
          </a:p>
          <a:p>
            <a:pPr marL="109728" indent="0">
              <a:buNone/>
            </a:pPr>
            <a:r>
              <a:rPr lang="en-US" altLang="zh-TW" dirty="0"/>
              <a:t>  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nodes sample the channel and scan for a special symbol </a:t>
            </a:r>
            <a:endParaRPr lang="en-US" altLang="zh-TW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at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the start of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a packet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that also lets the receiver align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itself with the 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sender’s time.</a:t>
            </a:r>
          </a:p>
        </p:txBody>
      </p:sp>
    </p:spTree>
    <p:extLst>
      <p:ext uri="{BB962C8B-B14F-4D97-AF65-F5344CB8AC3E}">
        <p14:creationId xmlns:p14="http://schemas.microsoft.com/office/powerpoint/2010/main" xmlns="" val="2372222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pPr algn="ctr"/>
            <a:r>
              <a:rPr lang="en-US" altLang="zh-TW" dirty="0"/>
              <a:t>Dissemination and data collection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the network uses the identifying information to detect and suppress duplicates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T</a:t>
            </a:r>
            <a:r>
              <a:rPr lang="en-US" altLang="zh-TW" dirty="0" smtClean="0"/>
              <a:t>he flooding </a:t>
            </a:r>
            <a:r>
              <a:rPr lang="en-US" altLang="zh-TW" dirty="0"/>
              <a:t>protocols use various techniques to </a:t>
            </a:r>
            <a:r>
              <a:rPr lang="en-US" altLang="zh-TW" dirty="0" smtClean="0"/>
              <a:t>avoid contention </a:t>
            </a:r>
            <a:r>
              <a:rPr lang="en-US" altLang="zh-TW" dirty="0"/>
              <a:t>and minimize redundant </a:t>
            </a:r>
            <a:r>
              <a:rPr lang="en-US" altLang="zh-TW" dirty="0" smtClean="0"/>
              <a:t>transmissions</a:t>
            </a:r>
          </a:p>
          <a:p>
            <a:endParaRPr lang="en-US" altLang="zh-TW" dirty="0" smtClean="0"/>
          </a:p>
          <a:p>
            <a:r>
              <a:rPr lang="en-US" altLang="zh-TW" dirty="0"/>
              <a:t>The root can be a gateway to a more </a:t>
            </a:r>
            <a:r>
              <a:rPr lang="en-US" altLang="zh-TW" dirty="0" smtClean="0"/>
              <a:t>powerful network </a:t>
            </a:r>
            <a:r>
              <a:rPr lang="en-US" altLang="zh-TW" dirty="0"/>
              <a:t>or an aggregation point within the </a:t>
            </a:r>
            <a:r>
              <a:rPr lang="en-US" altLang="zh-TW" dirty="0" smtClean="0"/>
              <a:t>sensor network</a:t>
            </a:r>
            <a:r>
              <a:rPr lang="en-US" altLang="zh-TW" dirty="0"/>
              <a:t>, as determined by some higher-level task.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6213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76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Usage of dissemination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Issuing commands</a:t>
            </a:r>
          </a:p>
          <a:p>
            <a:r>
              <a:rPr lang="en-US" altLang="zh-TW" dirty="0" smtClean="0"/>
              <a:t>Convey alarms</a:t>
            </a:r>
          </a:p>
          <a:p>
            <a:r>
              <a:rPr lang="en-US" altLang="zh-TW" dirty="0" smtClean="0"/>
              <a:t>Configuring and tasking the network</a:t>
            </a:r>
          </a:p>
          <a:p>
            <a:r>
              <a:rPr lang="en-US" altLang="zh-TW" dirty="0" smtClean="0"/>
              <a:t>Establishing routes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44096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Reliability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Increasingly</a:t>
            </a:r>
            <a:r>
              <a:rPr lang="en-US" altLang="zh-TW" dirty="0"/>
              <a:t>, sensor networks will deploy </a:t>
            </a:r>
            <a:r>
              <a:rPr lang="en-US" altLang="zh-TW" dirty="0" smtClean="0"/>
              <a:t>disruption tolerant networking(DTN) approaches </a:t>
            </a:r>
            <a:r>
              <a:rPr lang="en-US" altLang="zh-TW" dirty="0"/>
              <a:t>in which </a:t>
            </a:r>
            <a:r>
              <a:rPr lang="en-US" altLang="zh-TW" dirty="0" smtClean="0"/>
              <a:t>they transfer </a:t>
            </a:r>
            <a:r>
              <a:rPr lang="en-US" altLang="zh-TW" dirty="0"/>
              <a:t>bundles of data reliably, hop by </a:t>
            </a:r>
            <a:r>
              <a:rPr lang="en-US" altLang="zh-TW" dirty="0" smtClean="0"/>
              <a:t>hop.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57614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/>
              <a:t>Conserving Power </a:t>
            </a:r>
            <a:r>
              <a:rPr lang="en-US" altLang="zh-TW" dirty="0"/>
              <a:t>A</a:t>
            </a:r>
            <a:r>
              <a:rPr lang="en-US" altLang="zh-TW" dirty="0" smtClean="0"/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30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>
            <a:normAutofit/>
          </a:bodyPr>
          <a:lstStyle/>
          <a:p>
            <a:r>
              <a:rPr lang="en-US" altLang="zh-TW" dirty="0"/>
              <a:t>Conserving Power And </a:t>
            </a:r>
            <a:r>
              <a:rPr lang="en-US" altLang="zh-TW" dirty="0" smtClean="0"/>
              <a:t>Bandwidth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25112"/>
          </a:xfrm>
        </p:spPr>
        <p:txBody>
          <a:bodyPr/>
          <a:lstStyle/>
          <a:p>
            <a:r>
              <a:rPr lang="en-US" altLang="zh-TW" dirty="0"/>
              <a:t>Communication, usually the most </a:t>
            </a:r>
            <a:r>
              <a:rPr lang="en-US" altLang="zh-TW" dirty="0" smtClean="0"/>
              <a:t>energy-intensive </a:t>
            </a:r>
            <a:r>
              <a:rPr lang="en-US" altLang="zh-TW" dirty="0"/>
              <a:t>operation a node performs, </a:t>
            </a:r>
            <a:r>
              <a:rPr lang="en-US" altLang="zh-TW" dirty="0" smtClean="0"/>
              <a:t>must contend </a:t>
            </a:r>
            <a:r>
              <a:rPr lang="en-US" altLang="zh-TW" dirty="0"/>
              <a:t>for a share of limited bandwidth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/>
              <a:t>Performing aggregation within the network </a:t>
            </a:r>
            <a:r>
              <a:rPr lang="en-US" altLang="zh-TW" dirty="0" smtClean="0"/>
              <a:t>can reduce communication.</a:t>
            </a:r>
          </a:p>
          <a:p>
            <a:endParaRPr lang="en-US" altLang="zh-TW" dirty="0"/>
          </a:p>
          <a:p>
            <a:r>
              <a:rPr lang="en-US" altLang="zh-TW" dirty="0"/>
              <a:t>Compression and scheduling also can </a:t>
            </a:r>
            <a:r>
              <a:rPr lang="en-US" altLang="zh-TW" dirty="0" smtClean="0"/>
              <a:t>conserve energy </a:t>
            </a:r>
            <a:r>
              <a:rPr lang="en-US" altLang="zh-TW" dirty="0"/>
              <a:t>at lower layers.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8635848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/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Privacy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Fortunately, this </a:t>
            </a:r>
            <a:r>
              <a:rPr lang="en-US" altLang="zh-TW" dirty="0" smtClean="0"/>
              <a:t>area has </a:t>
            </a:r>
            <a:r>
              <a:rPr lang="en-US" altLang="zh-TW" dirty="0"/>
              <a:t>become an active focus of research while </a:t>
            </a:r>
            <a:r>
              <a:rPr lang="en-US" altLang="zh-TW" dirty="0" smtClean="0"/>
              <a:t>the technology </a:t>
            </a:r>
            <a:r>
              <a:rPr lang="en-US" altLang="zh-TW" dirty="0"/>
              <a:t>is still in its early stages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51045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Sensor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N</a:t>
            </a:r>
            <a:r>
              <a:rPr lang="en-US" altLang="zh-TW" dirty="0" smtClean="0">
                <a:solidFill>
                  <a:schemeClr val="bg2"/>
                </a:solidFill>
              </a:rPr>
              <a:t>etwork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/>
              <a:t>In This Issue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185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/>
              <a:t>In </a:t>
            </a:r>
            <a:r>
              <a:rPr lang="en-US" altLang="zh-TW" dirty="0" smtClean="0"/>
              <a:t>This Issue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824536"/>
          </a:xfrm>
        </p:spPr>
        <p:txBody>
          <a:bodyPr>
            <a:normAutofit/>
          </a:bodyPr>
          <a:lstStyle/>
          <a:p>
            <a:r>
              <a:rPr lang="en-US" altLang="zh-TW" dirty="0"/>
              <a:t>The articles in this special issue span novel sensor network applications, embedded network technology, and systems design challenges</a:t>
            </a:r>
            <a:r>
              <a:rPr lang="en-US" altLang="zh-TW" dirty="0" smtClean="0"/>
              <a:t>.</a:t>
            </a:r>
          </a:p>
          <a:p>
            <a:pPr lvl="4"/>
            <a:endParaRPr lang="en-US" altLang="zh-TW" dirty="0"/>
          </a:p>
          <a:p>
            <a:r>
              <a:rPr lang="en-US" altLang="zh-TW" dirty="0" smtClean="0"/>
              <a:t>Articles:</a:t>
            </a:r>
          </a:p>
          <a:p>
            <a:pPr lvl="2"/>
            <a:r>
              <a:rPr lang="en-US" altLang="zh-TW" dirty="0" smtClean="0"/>
              <a:t>Date gather</a:t>
            </a:r>
          </a:p>
          <a:p>
            <a:pPr lvl="2"/>
            <a:r>
              <a:rPr lang="en-US" altLang="zh-TW" dirty="0" smtClean="0"/>
              <a:t>Traffic</a:t>
            </a:r>
          </a:p>
          <a:p>
            <a:pPr lvl="2"/>
            <a:r>
              <a:rPr lang="en-US" altLang="zh-TW" dirty="0" smtClean="0"/>
              <a:t>Detect sniper</a:t>
            </a:r>
          </a:p>
          <a:p>
            <a:pPr lvl="2"/>
            <a:r>
              <a:rPr lang="en-US" altLang="zh-TW" dirty="0" smtClean="0"/>
              <a:t>Low power</a:t>
            </a:r>
          </a:p>
          <a:p>
            <a:pPr lvl="2"/>
            <a:r>
              <a:rPr lang="en-US" altLang="zh-TW" dirty="0" smtClean="0"/>
              <a:t>Curriculum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959535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WSNs appear to represent a new class. They follow the trends of size, number, and cost, but </a:t>
            </a:r>
            <a:r>
              <a:rPr lang="en-US" altLang="zh-TW" dirty="0" smtClean="0"/>
              <a:t>have a </a:t>
            </a:r>
            <a:r>
              <a:rPr lang="en-US" altLang="zh-TW" dirty="0"/>
              <a:t>markedly different function. Rather than </a:t>
            </a:r>
            <a:r>
              <a:rPr lang="en-US" altLang="zh-TW" dirty="0" smtClean="0"/>
              <a:t>being devoted </a:t>
            </a:r>
            <a:r>
              <a:rPr lang="en-US" altLang="zh-TW" dirty="0"/>
              <a:t>to personal productivity tasks, </a:t>
            </a:r>
            <a:r>
              <a:rPr lang="en-US" altLang="zh-TW" dirty="0" smtClean="0"/>
              <a:t>WSNs make </a:t>
            </a:r>
            <a:r>
              <a:rPr lang="en-US" altLang="zh-TW" dirty="0"/>
              <a:t>it possible to perceive what takes place in </a:t>
            </a:r>
            <a:r>
              <a:rPr lang="en-US" altLang="zh-TW" dirty="0" smtClean="0"/>
              <a:t>the physical </a:t>
            </a:r>
            <a:r>
              <a:rPr lang="en-US" altLang="zh-TW" dirty="0"/>
              <a:t>world in ways not previously possible.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140433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 idx="4294967295"/>
          </p:nvPr>
        </p:nvSpPr>
        <p:spPr>
          <a:xfrm>
            <a:off x="395536" y="2132856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en-US" altLang="zh-TW" sz="166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END</a:t>
            </a:r>
            <a:endParaRPr lang="zh-TW" altLang="en-US" sz="1990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標題 5"/>
          <p:cNvSpPr txBox="1">
            <a:spLocks/>
          </p:cNvSpPr>
          <p:nvPr/>
        </p:nvSpPr>
        <p:spPr>
          <a:xfrm>
            <a:off x="323528" y="3861048"/>
            <a:ext cx="8458200" cy="1470025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Thanks</a:t>
            </a:r>
            <a:r>
              <a:rPr kumimoji="0" lang="en-US" altLang="zh-TW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for your attention!!</a:t>
            </a:r>
            <a:endParaRPr kumimoji="0" lang="zh-TW" alt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043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science and technology are deeply intertwined.</a:t>
            </a:r>
          </a:p>
          <a:p>
            <a:pPr lvl="8"/>
            <a:endParaRPr lang="en-US" altLang="zh-TW" dirty="0" smtClean="0"/>
          </a:p>
          <a:p>
            <a:r>
              <a:rPr lang="en-US" altLang="zh-TW" dirty="0" smtClean="0"/>
              <a:t>The influence on the WSNs from technology :</a:t>
            </a:r>
          </a:p>
          <a:p>
            <a:pPr lvl="2"/>
            <a:r>
              <a:rPr lang="en-US" altLang="zh-TW" dirty="0" smtClean="0"/>
              <a:t>Computing Capacity</a:t>
            </a:r>
          </a:p>
          <a:p>
            <a:pPr lvl="2"/>
            <a:r>
              <a:rPr lang="en-US" altLang="zh-TW" dirty="0" smtClean="0"/>
              <a:t>Radios</a:t>
            </a:r>
          </a:p>
          <a:p>
            <a:pPr lvl="2"/>
            <a:r>
              <a:rPr lang="en-US" altLang="zh-TW" dirty="0" smtClean="0"/>
              <a:t>Mechanical Structure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0643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WSN’s constraints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altLang="zh-TW" dirty="0" smtClean="0"/>
              <a:t>Processing Speed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 smtClean="0"/>
              <a:t>Storage Capacity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zh-TW" dirty="0" smtClean="0"/>
              <a:t>Communication Bandwidth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xmlns="" val="409545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r>
              <a:rPr lang="en-US" altLang="zh-TW" dirty="0" smtClean="0"/>
              <a:t>Energy Consideration:</a:t>
            </a:r>
          </a:p>
          <a:p>
            <a:pPr lvl="1"/>
            <a:r>
              <a:rPr lang="en-US" altLang="zh-TW" sz="2200" dirty="0" smtClean="0">
                <a:solidFill>
                  <a:schemeClr val="accent1">
                    <a:lumMod val="75000"/>
                  </a:schemeClr>
                </a:solidFill>
              </a:rPr>
              <a:t>Because of the long-periods operation and  wireless, the energy resources limit overall  operation.</a:t>
            </a:r>
          </a:p>
          <a:p>
            <a:pPr lvl="8"/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8"/>
            <a:endParaRPr lang="en-US" altLang="zh-TW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altLang="zh-TW" sz="2200" dirty="0" smtClean="0">
                <a:solidFill>
                  <a:schemeClr val="accent1">
                    <a:lumMod val="75000"/>
                  </a:schemeClr>
                </a:solidFill>
              </a:rPr>
              <a:t>The device’s components, including the radio, will likely be turn off most of the time.</a:t>
            </a:r>
          </a:p>
          <a:p>
            <a:endParaRPr lang="en-US" altLang="zh-TW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zh-TW" dirty="0" smtClean="0"/>
              <a:t>Self-adjustment</a:t>
            </a:r>
          </a:p>
          <a:p>
            <a:pPr marL="109728" indent="0">
              <a:buNone/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Because manually configuring large networks of small  </a:t>
            </a:r>
          </a:p>
          <a:p>
            <a:pPr marL="109728" indent="0">
              <a:buNone/>
            </a:pP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    devices is impractical.</a:t>
            </a:r>
          </a:p>
        </p:txBody>
      </p:sp>
      <p:sp>
        <p:nvSpPr>
          <p:cNvPr id="4" name="向右箭號 3"/>
          <p:cNvSpPr/>
          <p:nvPr/>
        </p:nvSpPr>
        <p:spPr>
          <a:xfrm rot="5400000">
            <a:off x="1403648" y="2852936"/>
            <a:ext cx="288032" cy="144016"/>
          </a:xfrm>
          <a:prstGeom prst="rightArrow">
            <a:avLst>
              <a:gd name="adj1" fmla="val 47620"/>
              <a:gd name="adj2" fmla="val 61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380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algn="ctr"/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bg2"/>
                </a:solidFill>
              </a:rPr>
              <a:t>Introduction</a:t>
            </a:r>
          </a:p>
          <a:p>
            <a:r>
              <a:rPr lang="en-US" altLang="zh-TW" dirty="0" smtClean="0"/>
              <a:t>Sensor</a:t>
            </a:r>
            <a:r>
              <a:rPr lang="zh-TW" altLang="en-US" dirty="0" smtClean="0"/>
              <a:t> </a:t>
            </a:r>
            <a:r>
              <a:rPr lang="en-US" altLang="zh-TW" dirty="0"/>
              <a:t>N</a:t>
            </a:r>
            <a:r>
              <a:rPr lang="en-US" altLang="zh-TW" dirty="0" smtClean="0"/>
              <a:t>etwork</a:t>
            </a:r>
            <a:r>
              <a:rPr lang="zh-TW" altLang="en-US" dirty="0" smtClean="0"/>
              <a:t> </a:t>
            </a:r>
            <a:r>
              <a:rPr lang="en-US" altLang="zh-TW" dirty="0"/>
              <a:t>A</a:t>
            </a:r>
            <a:r>
              <a:rPr lang="en-US" altLang="zh-TW" dirty="0" smtClean="0"/>
              <a:t>pplications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Embedded Network </a:t>
            </a:r>
            <a:r>
              <a:rPr lang="en-US" altLang="zh-TW" dirty="0">
                <a:solidFill>
                  <a:schemeClr val="bg2"/>
                </a:solidFill>
              </a:rPr>
              <a:t>T</a:t>
            </a:r>
            <a:r>
              <a:rPr lang="en-US" altLang="zh-TW" dirty="0" smtClean="0">
                <a:solidFill>
                  <a:schemeClr val="bg2"/>
                </a:solidFill>
              </a:rPr>
              <a:t>echnology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System</a:t>
            </a:r>
            <a:r>
              <a:rPr lang="zh-TW" altLang="en-US" dirty="0" smtClean="0">
                <a:solidFill>
                  <a:schemeClr val="bg2"/>
                </a:solidFill>
              </a:rPr>
              <a:t> </a:t>
            </a:r>
            <a:r>
              <a:rPr lang="en-US" altLang="zh-TW" dirty="0">
                <a:solidFill>
                  <a:schemeClr val="bg2"/>
                </a:solidFill>
              </a:rPr>
              <a:t>C</a:t>
            </a:r>
            <a:r>
              <a:rPr lang="en-US" altLang="zh-TW" dirty="0" smtClean="0">
                <a:solidFill>
                  <a:schemeClr val="bg2"/>
                </a:solidFill>
              </a:rPr>
              <a:t>hallenge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Self-organized Networks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Conserving Power </a:t>
            </a:r>
            <a:r>
              <a:rPr lang="en-US" altLang="zh-TW" dirty="0">
                <a:solidFill>
                  <a:schemeClr val="bg2"/>
                </a:solidFill>
              </a:rPr>
              <a:t>A</a:t>
            </a:r>
            <a:r>
              <a:rPr lang="en-US" altLang="zh-TW" dirty="0" smtClean="0">
                <a:solidFill>
                  <a:schemeClr val="bg2"/>
                </a:solidFill>
              </a:rPr>
              <a:t>nd Bandwidth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Privacy</a:t>
            </a:r>
          </a:p>
          <a:p>
            <a:r>
              <a:rPr lang="en-US" altLang="zh-TW" dirty="0" smtClean="0">
                <a:solidFill>
                  <a:schemeClr val="bg2"/>
                </a:solidFill>
              </a:rPr>
              <a:t>In This Issue</a:t>
            </a:r>
            <a:endParaRPr lang="zh-TW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3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altLang="zh-TW" dirty="0" smtClean="0"/>
              <a:t>Sensor</a:t>
            </a:r>
            <a:r>
              <a:rPr lang="zh-TW" altLang="en-US" dirty="0" smtClean="0"/>
              <a:t> </a:t>
            </a:r>
            <a:r>
              <a:rPr lang="en-US" altLang="zh-TW" dirty="0" smtClean="0"/>
              <a:t>network</a:t>
            </a:r>
            <a:r>
              <a:rPr lang="zh-TW" altLang="en-US" dirty="0" smtClean="0"/>
              <a:t> </a:t>
            </a:r>
            <a:r>
              <a:rPr lang="en-US" altLang="zh-TW" dirty="0" smtClean="0"/>
              <a:t>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Monitoring space</a:t>
            </a:r>
          </a:p>
          <a:p>
            <a:pPr lvl="3"/>
            <a:endParaRPr lang="en-US" altLang="zh-TW" dirty="0" smtClean="0"/>
          </a:p>
          <a:p>
            <a:r>
              <a:rPr lang="en-US" altLang="zh-TW" dirty="0" smtClean="0"/>
              <a:t>Monitoring things</a:t>
            </a:r>
          </a:p>
          <a:p>
            <a:pPr lvl="3"/>
            <a:endParaRPr lang="en-US" altLang="zh-TW" dirty="0" smtClean="0"/>
          </a:p>
          <a:p>
            <a:r>
              <a:rPr lang="en-US" altLang="zh-TW" dirty="0" smtClean="0"/>
              <a:t>Monitoring the interactions of things with each other and the encompassing space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40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965072"/>
          </a:xfrm>
        </p:spPr>
        <p:txBody>
          <a:bodyPr/>
          <a:lstStyle/>
          <a:p>
            <a:r>
              <a:rPr lang="en-US" altLang="zh-TW" dirty="0" smtClean="0"/>
              <a:t>Nesting seabird habitats</a:t>
            </a:r>
          </a:p>
          <a:p>
            <a:pPr lvl="6"/>
            <a:endParaRPr lang="en-US" altLang="zh-TW" dirty="0" smtClean="0"/>
          </a:p>
          <a:p>
            <a:r>
              <a:rPr lang="en-US" altLang="zh-TW" dirty="0" smtClean="0"/>
              <a:t>Microclimate </a:t>
            </a:r>
            <a:r>
              <a:rPr lang="en-US" altLang="zh-TW" dirty="0"/>
              <a:t>chaparral transects </a:t>
            </a:r>
            <a:endParaRPr lang="en-US" altLang="zh-TW" dirty="0" smtClean="0"/>
          </a:p>
          <a:p>
            <a:pPr lvl="7"/>
            <a:endParaRPr lang="en-US" altLang="zh-TW" dirty="0" smtClean="0"/>
          </a:p>
          <a:p>
            <a:r>
              <a:rPr lang="en-US" altLang="zh-TW" dirty="0"/>
              <a:t>C</a:t>
            </a:r>
            <a:r>
              <a:rPr lang="en-US" altLang="zh-TW" dirty="0" smtClean="0"/>
              <a:t>onducting </a:t>
            </a:r>
            <a:r>
              <a:rPr lang="en-US" altLang="zh-TW" dirty="0"/>
              <a:t>analogous studies of </a:t>
            </a:r>
            <a:r>
              <a:rPr lang="en-US" altLang="zh-TW" dirty="0" smtClean="0"/>
              <a:t>contaminant propagation</a:t>
            </a:r>
          </a:p>
          <a:p>
            <a:pPr lvl="7"/>
            <a:endParaRPr lang="en-US" altLang="zh-TW" dirty="0" smtClean="0"/>
          </a:p>
          <a:p>
            <a:r>
              <a:rPr lang="en-US" altLang="zh-TW" dirty="0" smtClean="0"/>
              <a:t>Building comfort</a:t>
            </a:r>
          </a:p>
          <a:p>
            <a:pPr lvl="7"/>
            <a:endParaRPr lang="en-US" altLang="zh-TW" dirty="0" smtClean="0"/>
          </a:p>
          <a:p>
            <a:r>
              <a:rPr lang="en-US" altLang="zh-TW" dirty="0" smtClean="0"/>
              <a:t>Intrusion detection</a:t>
            </a: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67544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Environmental monitoring</a:t>
            </a: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都會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303</TotalTime>
  <Words>1001</Words>
  <Application>Microsoft Office PowerPoint</Application>
  <PresentationFormat>如螢幕大小 (4:3)</PresentationFormat>
  <Paragraphs>240</Paragraphs>
  <Slides>39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0" baseType="lpstr">
      <vt:lpstr>都會</vt:lpstr>
      <vt:lpstr>Overview of Sensor Networks</vt:lpstr>
      <vt:lpstr>Outline</vt:lpstr>
      <vt:lpstr>Outline</vt:lpstr>
      <vt:lpstr>Introduction</vt:lpstr>
      <vt:lpstr>WSN’s constraints</vt:lpstr>
      <vt:lpstr>投影片 6</vt:lpstr>
      <vt:lpstr>Outline</vt:lpstr>
      <vt:lpstr>Sensor network applications</vt:lpstr>
      <vt:lpstr>投影片 9</vt:lpstr>
      <vt:lpstr>投影片 10</vt:lpstr>
      <vt:lpstr>Environmental monitoring</vt:lpstr>
      <vt:lpstr>Environmental monitoring</vt:lpstr>
      <vt:lpstr>Motion monitoring</vt:lpstr>
      <vt:lpstr>Outline</vt:lpstr>
      <vt:lpstr>Embedded Network Technology</vt:lpstr>
      <vt:lpstr>WSN hardware</vt:lpstr>
      <vt:lpstr>WSN hardware</vt:lpstr>
      <vt:lpstr>Microsensors</vt:lpstr>
      <vt:lpstr>Microradios</vt:lpstr>
      <vt:lpstr>Outline</vt:lpstr>
      <vt:lpstr>System Challenge</vt:lpstr>
      <vt:lpstr>Tiny OS</vt:lpstr>
      <vt:lpstr>Lower level of network</vt:lpstr>
      <vt:lpstr>Higher level of network</vt:lpstr>
      <vt:lpstr>Network sensor platforms</vt:lpstr>
      <vt:lpstr>Outline</vt:lpstr>
      <vt:lpstr>Self-organized Networks</vt:lpstr>
      <vt:lpstr>Connectivity</vt:lpstr>
      <vt:lpstr>Dissemination and data collection</vt:lpstr>
      <vt:lpstr>Usage of dissemination</vt:lpstr>
      <vt:lpstr>Reliability</vt:lpstr>
      <vt:lpstr>Outline</vt:lpstr>
      <vt:lpstr>Conserving Power And Bandwidth</vt:lpstr>
      <vt:lpstr>Outline</vt:lpstr>
      <vt:lpstr>Privacy</vt:lpstr>
      <vt:lpstr>Outline</vt:lpstr>
      <vt:lpstr>In This Issue</vt:lpstr>
      <vt:lpstr>Conclusion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Sensor Networks</dc:title>
  <dc:creator>A52J</dc:creator>
  <cp:lastModifiedBy>user</cp:lastModifiedBy>
  <cp:revision>43</cp:revision>
  <dcterms:created xsi:type="dcterms:W3CDTF">2013-03-13T15:50:43Z</dcterms:created>
  <dcterms:modified xsi:type="dcterms:W3CDTF">2013-03-14T05:21:35Z</dcterms:modified>
</cp:coreProperties>
</file>